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ppt" ContentType="application/vnd.ms-powerpoi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notesMasterIdLst>
    <p:notesMasterId r:id="rId55"/>
  </p:notesMasterIdLst>
  <p:handoutMasterIdLst>
    <p:handoutMasterId r:id="rId56"/>
  </p:handoutMasterIdLst>
  <p:sldIdLst>
    <p:sldId id="256" r:id="rId3"/>
    <p:sldId id="364" r:id="rId4"/>
    <p:sldId id="373" r:id="rId5"/>
    <p:sldId id="310" r:id="rId6"/>
    <p:sldId id="316" r:id="rId7"/>
    <p:sldId id="318" r:id="rId8"/>
    <p:sldId id="320" r:id="rId9"/>
    <p:sldId id="284" r:id="rId10"/>
    <p:sldId id="312" r:id="rId11"/>
    <p:sldId id="286" r:id="rId12"/>
    <p:sldId id="298" r:id="rId13"/>
    <p:sldId id="301" r:id="rId14"/>
    <p:sldId id="288" r:id="rId15"/>
    <p:sldId id="290" r:id="rId16"/>
    <p:sldId id="292" r:id="rId17"/>
    <p:sldId id="323" r:id="rId18"/>
    <p:sldId id="304" r:id="rId19"/>
    <p:sldId id="306" r:id="rId20"/>
    <p:sldId id="308" r:id="rId21"/>
    <p:sldId id="294" r:id="rId22"/>
    <p:sldId id="326" r:id="rId23"/>
    <p:sldId id="324" r:id="rId24"/>
    <p:sldId id="330" r:id="rId25"/>
    <p:sldId id="314" r:id="rId26"/>
    <p:sldId id="302" r:id="rId27"/>
    <p:sldId id="273" r:id="rId28"/>
    <p:sldId id="283" r:id="rId29"/>
    <p:sldId id="328" r:id="rId30"/>
    <p:sldId id="296" r:id="rId31"/>
    <p:sldId id="366" r:id="rId32"/>
    <p:sldId id="368" r:id="rId33"/>
    <p:sldId id="370" r:id="rId34"/>
    <p:sldId id="371" r:id="rId35"/>
    <p:sldId id="275" r:id="rId36"/>
    <p:sldId id="277" r:id="rId37"/>
    <p:sldId id="279" r:id="rId38"/>
    <p:sldId id="281" r:id="rId39"/>
    <p:sldId id="351" r:id="rId40"/>
    <p:sldId id="353" r:id="rId41"/>
    <p:sldId id="355" r:id="rId42"/>
    <p:sldId id="357" r:id="rId43"/>
    <p:sldId id="359" r:id="rId44"/>
    <p:sldId id="332" r:id="rId45"/>
    <p:sldId id="336" r:id="rId46"/>
    <p:sldId id="338" r:id="rId47"/>
    <p:sldId id="361" r:id="rId48"/>
    <p:sldId id="363" r:id="rId49"/>
    <p:sldId id="344" r:id="rId50"/>
    <p:sldId id="346" r:id="rId51"/>
    <p:sldId id="348" r:id="rId52"/>
    <p:sldId id="350" r:id="rId53"/>
    <p:sldId id="372" r:id="rId5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ЧСОШ" initials="Ч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66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9A06CE-68B2-7D40-9F65-009EEA9CAE9B}" type="doc">
      <dgm:prSet loTypeId="urn:microsoft.com/office/officeart/2009/3/layout/StepUp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441DCC-0DD1-0747-AED4-DE025F11DB1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</a:rPr>
            <a:t>Недопустимый уровень </a:t>
          </a:r>
          <a:r>
            <a:rPr lang="ru-RU" sz="2400" dirty="0" smtClean="0"/>
            <a:t>реализации управленческих функций в работе учителя</a:t>
          </a:r>
          <a:endParaRPr lang="ru-RU" sz="2400" dirty="0"/>
        </a:p>
      </dgm:t>
    </dgm:pt>
    <dgm:pt modelId="{8A17C938-B890-2848-A275-B48ED8FEA241}" type="parTrans" cxnId="{B4F1CAC7-6D7E-4842-872B-F16101F89A8A}">
      <dgm:prSet/>
      <dgm:spPr/>
      <dgm:t>
        <a:bodyPr/>
        <a:lstStyle/>
        <a:p>
          <a:endParaRPr lang="ru-RU"/>
        </a:p>
      </dgm:t>
    </dgm:pt>
    <dgm:pt modelId="{646A213F-4E13-3B43-AA71-0D88B4D1B48F}" type="sibTrans" cxnId="{B4F1CAC7-6D7E-4842-872B-F16101F89A8A}">
      <dgm:prSet/>
      <dgm:spPr/>
      <dgm:t>
        <a:bodyPr/>
        <a:lstStyle/>
        <a:p>
          <a:endParaRPr lang="ru-RU"/>
        </a:p>
      </dgm:t>
    </dgm:pt>
    <dgm:pt modelId="{3F032621-7DCA-E24C-97E0-6223293E9322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</a:rPr>
            <a:t>Обязательный  уровень </a:t>
          </a:r>
          <a:r>
            <a:rPr lang="ru-RU" sz="2400" dirty="0" smtClean="0"/>
            <a:t>реализации управленческих функций в работе учителя</a:t>
          </a:r>
          <a:endParaRPr lang="ru-RU" sz="2400" dirty="0"/>
        </a:p>
      </dgm:t>
    </dgm:pt>
    <dgm:pt modelId="{EE36A75F-A074-FB48-983E-C0B7F0F3784B}" type="parTrans" cxnId="{C483BFD4-3482-0E46-AEE7-000E0FB1C5E4}">
      <dgm:prSet/>
      <dgm:spPr/>
      <dgm:t>
        <a:bodyPr/>
        <a:lstStyle/>
        <a:p>
          <a:endParaRPr lang="ru-RU"/>
        </a:p>
      </dgm:t>
    </dgm:pt>
    <dgm:pt modelId="{694D3D42-E7C9-654E-8361-C19DC2A069BE}" type="sibTrans" cxnId="{C483BFD4-3482-0E46-AEE7-000E0FB1C5E4}">
      <dgm:prSet/>
      <dgm:spPr/>
      <dgm:t>
        <a:bodyPr/>
        <a:lstStyle/>
        <a:p>
          <a:endParaRPr lang="ru-RU"/>
        </a:p>
      </dgm:t>
    </dgm:pt>
    <dgm:pt modelId="{DAFF1763-2B33-894B-9091-35A87D23505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</a:rPr>
            <a:t>Оптимальный уровень </a:t>
          </a:r>
          <a:r>
            <a:rPr lang="ru-RU" sz="2400" dirty="0" smtClean="0"/>
            <a:t>реализации управленческих функций в работе учителя</a:t>
          </a:r>
          <a:endParaRPr lang="ru-RU" sz="2400" dirty="0"/>
        </a:p>
      </dgm:t>
    </dgm:pt>
    <dgm:pt modelId="{844FF34A-C8B5-1B45-91BA-D5F6F9633FD0}" type="parTrans" cxnId="{49C57FD4-B8DC-5C4C-A1C9-1DCE3A8C3792}">
      <dgm:prSet/>
      <dgm:spPr/>
      <dgm:t>
        <a:bodyPr/>
        <a:lstStyle/>
        <a:p>
          <a:endParaRPr lang="ru-RU"/>
        </a:p>
      </dgm:t>
    </dgm:pt>
    <dgm:pt modelId="{AC814B59-D26E-6349-A6D0-B0906D7FD2A5}" type="sibTrans" cxnId="{49C57FD4-B8DC-5C4C-A1C9-1DCE3A8C3792}">
      <dgm:prSet/>
      <dgm:spPr/>
      <dgm:t>
        <a:bodyPr/>
        <a:lstStyle/>
        <a:p>
          <a:endParaRPr lang="ru-RU"/>
        </a:p>
      </dgm:t>
    </dgm:pt>
    <dgm:pt modelId="{1E672904-3A9E-E346-A77C-254DF6AE6D58}" type="pres">
      <dgm:prSet presAssocID="{699A06CE-68B2-7D40-9F65-009EEA9CAE9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F44B8A1-C701-564E-B6AA-52B70691DB3D}" type="pres">
      <dgm:prSet presAssocID="{D6441DCC-0DD1-0747-AED4-DE025F11DB10}" presName="composite" presStyleCnt="0"/>
      <dgm:spPr/>
    </dgm:pt>
    <dgm:pt modelId="{2D60F433-F0C9-A244-9140-DE30D56FC748}" type="pres">
      <dgm:prSet presAssocID="{D6441DCC-0DD1-0747-AED4-DE025F11DB10}" presName="LShape" presStyleLbl="alignNode1" presStyleIdx="0" presStyleCnt="5"/>
      <dgm:spPr/>
    </dgm:pt>
    <dgm:pt modelId="{7DE0365B-8B46-5A4D-ACCE-0CBCD2A958CA}" type="pres">
      <dgm:prSet presAssocID="{D6441DCC-0DD1-0747-AED4-DE025F11DB10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2E602-D802-F145-91F4-A6CE7079C39D}" type="pres">
      <dgm:prSet presAssocID="{D6441DCC-0DD1-0747-AED4-DE025F11DB10}" presName="Triangle" presStyleLbl="alignNode1" presStyleIdx="1" presStyleCnt="5"/>
      <dgm:spPr/>
    </dgm:pt>
    <dgm:pt modelId="{5C4675FB-3C00-564D-9A66-5F63422B561A}" type="pres">
      <dgm:prSet presAssocID="{646A213F-4E13-3B43-AA71-0D88B4D1B48F}" presName="sibTrans" presStyleCnt="0"/>
      <dgm:spPr/>
    </dgm:pt>
    <dgm:pt modelId="{1DE633BC-3A1E-9B47-8544-B28C614094BB}" type="pres">
      <dgm:prSet presAssocID="{646A213F-4E13-3B43-AA71-0D88B4D1B48F}" presName="space" presStyleCnt="0"/>
      <dgm:spPr/>
    </dgm:pt>
    <dgm:pt modelId="{29219B3B-435C-ED4E-A35A-7015AD941B53}" type="pres">
      <dgm:prSet presAssocID="{3F032621-7DCA-E24C-97E0-6223293E9322}" presName="composite" presStyleCnt="0"/>
      <dgm:spPr/>
    </dgm:pt>
    <dgm:pt modelId="{CEEF3729-DB39-2D4F-9D27-110779A957E9}" type="pres">
      <dgm:prSet presAssocID="{3F032621-7DCA-E24C-97E0-6223293E9322}" presName="LShape" presStyleLbl="alignNode1" presStyleIdx="2" presStyleCnt="5"/>
      <dgm:spPr/>
    </dgm:pt>
    <dgm:pt modelId="{619B6481-F426-CF4B-B815-B10632A5C6DD}" type="pres">
      <dgm:prSet presAssocID="{3F032621-7DCA-E24C-97E0-6223293E9322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4FD5B2-1595-214E-82D3-B8F337DF28DC}" type="pres">
      <dgm:prSet presAssocID="{3F032621-7DCA-E24C-97E0-6223293E9322}" presName="Triangle" presStyleLbl="alignNode1" presStyleIdx="3" presStyleCnt="5"/>
      <dgm:spPr/>
    </dgm:pt>
    <dgm:pt modelId="{1376958C-24DC-5742-A3B3-A557D4963064}" type="pres">
      <dgm:prSet presAssocID="{694D3D42-E7C9-654E-8361-C19DC2A069BE}" presName="sibTrans" presStyleCnt="0"/>
      <dgm:spPr/>
    </dgm:pt>
    <dgm:pt modelId="{6209F903-F9BF-CD42-BCEA-7783AC4125A7}" type="pres">
      <dgm:prSet presAssocID="{694D3D42-E7C9-654E-8361-C19DC2A069BE}" presName="space" presStyleCnt="0"/>
      <dgm:spPr/>
    </dgm:pt>
    <dgm:pt modelId="{FC0AB22A-056B-EA45-9B08-EA2A9070E878}" type="pres">
      <dgm:prSet presAssocID="{DAFF1763-2B33-894B-9091-35A87D23505F}" presName="composite" presStyleCnt="0"/>
      <dgm:spPr/>
    </dgm:pt>
    <dgm:pt modelId="{51AEB0CF-0593-AD40-9FCF-E4E1AED78922}" type="pres">
      <dgm:prSet presAssocID="{DAFF1763-2B33-894B-9091-35A87D23505F}" presName="LShape" presStyleLbl="alignNode1" presStyleIdx="4" presStyleCnt="5"/>
      <dgm:spPr/>
    </dgm:pt>
    <dgm:pt modelId="{3BDC0915-8C9B-0545-9CF4-DE640B5428CE}" type="pres">
      <dgm:prSet presAssocID="{DAFF1763-2B33-894B-9091-35A87D23505F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5158F4-DCFC-42EE-8554-1DF148B1D0BF}" type="presOf" srcId="{DAFF1763-2B33-894B-9091-35A87D23505F}" destId="{3BDC0915-8C9B-0545-9CF4-DE640B5428CE}" srcOrd="0" destOrd="0" presId="urn:microsoft.com/office/officeart/2009/3/layout/StepUpProcess"/>
    <dgm:cxn modelId="{B4F1CAC7-6D7E-4842-872B-F16101F89A8A}" srcId="{699A06CE-68B2-7D40-9F65-009EEA9CAE9B}" destId="{D6441DCC-0DD1-0747-AED4-DE025F11DB10}" srcOrd="0" destOrd="0" parTransId="{8A17C938-B890-2848-A275-B48ED8FEA241}" sibTransId="{646A213F-4E13-3B43-AA71-0D88B4D1B48F}"/>
    <dgm:cxn modelId="{12B351F3-F0CD-49E4-8A08-134509F7B4E4}" type="presOf" srcId="{3F032621-7DCA-E24C-97E0-6223293E9322}" destId="{619B6481-F426-CF4B-B815-B10632A5C6DD}" srcOrd="0" destOrd="0" presId="urn:microsoft.com/office/officeart/2009/3/layout/StepUpProcess"/>
    <dgm:cxn modelId="{170E73CC-712B-4228-BB59-C8E1412710FA}" type="presOf" srcId="{D6441DCC-0DD1-0747-AED4-DE025F11DB10}" destId="{7DE0365B-8B46-5A4D-ACCE-0CBCD2A958CA}" srcOrd="0" destOrd="0" presId="urn:microsoft.com/office/officeart/2009/3/layout/StepUpProcess"/>
    <dgm:cxn modelId="{AC1D3C4B-E520-4C8D-8437-6F859A6A25E6}" type="presOf" srcId="{699A06CE-68B2-7D40-9F65-009EEA9CAE9B}" destId="{1E672904-3A9E-E346-A77C-254DF6AE6D58}" srcOrd="0" destOrd="0" presId="urn:microsoft.com/office/officeart/2009/3/layout/StepUpProcess"/>
    <dgm:cxn modelId="{C483BFD4-3482-0E46-AEE7-000E0FB1C5E4}" srcId="{699A06CE-68B2-7D40-9F65-009EEA9CAE9B}" destId="{3F032621-7DCA-E24C-97E0-6223293E9322}" srcOrd="1" destOrd="0" parTransId="{EE36A75F-A074-FB48-983E-C0B7F0F3784B}" sibTransId="{694D3D42-E7C9-654E-8361-C19DC2A069BE}"/>
    <dgm:cxn modelId="{49C57FD4-B8DC-5C4C-A1C9-1DCE3A8C3792}" srcId="{699A06CE-68B2-7D40-9F65-009EEA9CAE9B}" destId="{DAFF1763-2B33-894B-9091-35A87D23505F}" srcOrd="2" destOrd="0" parTransId="{844FF34A-C8B5-1B45-91BA-D5F6F9633FD0}" sibTransId="{AC814B59-D26E-6349-A6D0-B0906D7FD2A5}"/>
    <dgm:cxn modelId="{948BBCBA-0D88-495A-8FC0-81D0EBE990A1}" type="presParOf" srcId="{1E672904-3A9E-E346-A77C-254DF6AE6D58}" destId="{EF44B8A1-C701-564E-B6AA-52B70691DB3D}" srcOrd="0" destOrd="0" presId="urn:microsoft.com/office/officeart/2009/3/layout/StepUpProcess"/>
    <dgm:cxn modelId="{13493C43-1F53-4B54-94CD-B2A4A73E9B74}" type="presParOf" srcId="{EF44B8A1-C701-564E-B6AA-52B70691DB3D}" destId="{2D60F433-F0C9-A244-9140-DE30D56FC748}" srcOrd="0" destOrd="0" presId="urn:microsoft.com/office/officeart/2009/3/layout/StepUpProcess"/>
    <dgm:cxn modelId="{1BC64839-4096-42CA-A605-1A1910CF65C9}" type="presParOf" srcId="{EF44B8A1-C701-564E-B6AA-52B70691DB3D}" destId="{7DE0365B-8B46-5A4D-ACCE-0CBCD2A958CA}" srcOrd="1" destOrd="0" presId="urn:microsoft.com/office/officeart/2009/3/layout/StepUpProcess"/>
    <dgm:cxn modelId="{EB388604-B704-4264-9A50-F40B32E123DC}" type="presParOf" srcId="{EF44B8A1-C701-564E-B6AA-52B70691DB3D}" destId="{BCA2E602-D802-F145-91F4-A6CE7079C39D}" srcOrd="2" destOrd="0" presId="urn:microsoft.com/office/officeart/2009/3/layout/StepUpProcess"/>
    <dgm:cxn modelId="{87835DDF-C753-46CD-91D9-F2E260300D0F}" type="presParOf" srcId="{1E672904-3A9E-E346-A77C-254DF6AE6D58}" destId="{5C4675FB-3C00-564D-9A66-5F63422B561A}" srcOrd="1" destOrd="0" presId="urn:microsoft.com/office/officeart/2009/3/layout/StepUpProcess"/>
    <dgm:cxn modelId="{BA6C55F4-D64D-4575-86C9-F8A16B62DBE3}" type="presParOf" srcId="{5C4675FB-3C00-564D-9A66-5F63422B561A}" destId="{1DE633BC-3A1E-9B47-8544-B28C614094BB}" srcOrd="0" destOrd="0" presId="urn:microsoft.com/office/officeart/2009/3/layout/StepUpProcess"/>
    <dgm:cxn modelId="{A18EF52F-3910-4259-A022-87239376A0A1}" type="presParOf" srcId="{1E672904-3A9E-E346-A77C-254DF6AE6D58}" destId="{29219B3B-435C-ED4E-A35A-7015AD941B53}" srcOrd="2" destOrd="0" presId="urn:microsoft.com/office/officeart/2009/3/layout/StepUpProcess"/>
    <dgm:cxn modelId="{AC8D9738-C05C-4AD5-A9BB-C0115055D67E}" type="presParOf" srcId="{29219B3B-435C-ED4E-A35A-7015AD941B53}" destId="{CEEF3729-DB39-2D4F-9D27-110779A957E9}" srcOrd="0" destOrd="0" presId="urn:microsoft.com/office/officeart/2009/3/layout/StepUpProcess"/>
    <dgm:cxn modelId="{47B57772-F2AD-48B7-901E-E6298234E28F}" type="presParOf" srcId="{29219B3B-435C-ED4E-A35A-7015AD941B53}" destId="{619B6481-F426-CF4B-B815-B10632A5C6DD}" srcOrd="1" destOrd="0" presId="urn:microsoft.com/office/officeart/2009/3/layout/StepUpProcess"/>
    <dgm:cxn modelId="{30DBD534-7554-47D3-82F7-71EFCB6C27EB}" type="presParOf" srcId="{29219B3B-435C-ED4E-A35A-7015AD941B53}" destId="{B34FD5B2-1595-214E-82D3-B8F337DF28DC}" srcOrd="2" destOrd="0" presId="urn:microsoft.com/office/officeart/2009/3/layout/StepUpProcess"/>
    <dgm:cxn modelId="{922D64F6-FA85-47E1-B6DA-CCE4683F4215}" type="presParOf" srcId="{1E672904-3A9E-E346-A77C-254DF6AE6D58}" destId="{1376958C-24DC-5742-A3B3-A557D4963064}" srcOrd="3" destOrd="0" presId="urn:microsoft.com/office/officeart/2009/3/layout/StepUpProcess"/>
    <dgm:cxn modelId="{AF172907-1703-476B-B664-3DD6397D2EDF}" type="presParOf" srcId="{1376958C-24DC-5742-A3B3-A557D4963064}" destId="{6209F903-F9BF-CD42-BCEA-7783AC4125A7}" srcOrd="0" destOrd="0" presId="urn:microsoft.com/office/officeart/2009/3/layout/StepUpProcess"/>
    <dgm:cxn modelId="{2CF719B0-3B7F-492D-BFAF-17263F6CCD32}" type="presParOf" srcId="{1E672904-3A9E-E346-A77C-254DF6AE6D58}" destId="{FC0AB22A-056B-EA45-9B08-EA2A9070E878}" srcOrd="4" destOrd="0" presId="urn:microsoft.com/office/officeart/2009/3/layout/StepUpProcess"/>
    <dgm:cxn modelId="{DDB7A892-D6D4-4893-BBB2-3507D0350058}" type="presParOf" srcId="{FC0AB22A-056B-EA45-9B08-EA2A9070E878}" destId="{51AEB0CF-0593-AD40-9FCF-E4E1AED78922}" srcOrd="0" destOrd="0" presId="urn:microsoft.com/office/officeart/2009/3/layout/StepUpProcess"/>
    <dgm:cxn modelId="{63874CDC-7269-4E37-B3F7-465C42246E75}" type="presParOf" srcId="{FC0AB22A-056B-EA45-9B08-EA2A9070E878}" destId="{3BDC0915-8C9B-0545-9CF4-DE640B5428C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C8AA0D-AB48-4A0D-AB25-ED0B12BB8700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1DDF9E-335D-4A8E-91F4-484393ED9473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Традиционное оценивание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1856ABB8-7BB6-4A85-BBBB-F90429BCE8E2}" type="parTrans" cxnId="{73C1788B-B932-4195-8644-AA51C4506F20}">
      <dgm:prSet/>
      <dgm:spPr/>
      <dgm:t>
        <a:bodyPr/>
        <a:lstStyle/>
        <a:p>
          <a:endParaRPr lang="ru-RU"/>
        </a:p>
      </dgm:t>
    </dgm:pt>
    <dgm:pt modelId="{6168E6E1-F0BA-4EFF-A484-116EC6750C8C}" type="sibTrans" cxnId="{73C1788B-B932-4195-8644-AA51C4506F20}">
      <dgm:prSet/>
      <dgm:spPr/>
      <dgm:t>
        <a:bodyPr/>
        <a:lstStyle/>
        <a:p>
          <a:endParaRPr lang="ru-RU"/>
        </a:p>
      </dgm:t>
    </dgm:pt>
    <dgm:pt modelId="{1C6EA46F-727B-4F0E-BF0C-92090499D3D0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Безотметочное оценивание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FAE2C9BA-AB23-4587-8DE5-BE2ACE7B5C3E}" type="parTrans" cxnId="{8D88E343-5C9E-478C-90DA-52A07AFCB31E}">
      <dgm:prSet/>
      <dgm:spPr/>
      <dgm:t>
        <a:bodyPr/>
        <a:lstStyle/>
        <a:p>
          <a:endParaRPr lang="ru-RU"/>
        </a:p>
      </dgm:t>
    </dgm:pt>
    <dgm:pt modelId="{24F184D5-C9E8-4907-B960-0AE62856DFDE}" type="sibTrans" cxnId="{8D88E343-5C9E-478C-90DA-52A07AFCB31E}">
      <dgm:prSet/>
      <dgm:spPr/>
      <dgm:t>
        <a:bodyPr/>
        <a:lstStyle/>
        <a:p>
          <a:endParaRPr lang="ru-RU"/>
        </a:p>
      </dgm:t>
    </dgm:pt>
    <dgm:pt modelId="{853F0BCA-2830-4054-8929-4EFE31F0A905}">
      <dgm:prSet phldrT="[Текст]" phldr="1"/>
      <dgm:spPr/>
      <dgm:t>
        <a:bodyPr/>
        <a:lstStyle/>
        <a:p>
          <a:endParaRPr lang="ru-RU"/>
        </a:p>
      </dgm:t>
    </dgm:pt>
    <dgm:pt modelId="{86DD39B4-C3EA-4981-BD97-57792F300571}" type="parTrans" cxnId="{5022041D-2866-4277-A199-98539D80406A}">
      <dgm:prSet/>
      <dgm:spPr/>
      <dgm:t>
        <a:bodyPr/>
        <a:lstStyle/>
        <a:p>
          <a:endParaRPr lang="ru-RU"/>
        </a:p>
      </dgm:t>
    </dgm:pt>
    <dgm:pt modelId="{4B8F6E42-AD77-4BAC-993F-16FF834ADBEF}" type="sibTrans" cxnId="{5022041D-2866-4277-A199-98539D80406A}">
      <dgm:prSet/>
      <dgm:spPr/>
      <dgm:t>
        <a:bodyPr/>
        <a:lstStyle/>
        <a:p>
          <a:endParaRPr lang="ru-RU"/>
        </a:p>
      </dgm:t>
    </dgm:pt>
    <dgm:pt modelId="{A5A60AA2-6B29-4102-B803-F1F11DBC6978}">
      <dgm:prSet phldrT="[Текст]"/>
      <dgm:spPr/>
      <dgm:t>
        <a:bodyPr/>
        <a:lstStyle/>
        <a:p>
          <a:endParaRPr lang="ru-RU" dirty="0"/>
        </a:p>
      </dgm:t>
    </dgm:pt>
    <dgm:pt modelId="{FF9F7A97-875E-4DFA-B3BF-57496604C5C1}" type="parTrans" cxnId="{80B5462B-A366-4985-9D39-7C6FA31FB2C4}">
      <dgm:prSet/>
      <dgm:spPr/>
      <dgm:t>
        <a:bodyPr/>
        <a:lstStyle/>
        <a:p>
          <a:endParaRPr lang="ru-RU"/>
        </a:p>
      </dgm:t>
    </dgm:pt>
    <dgm:pt modelId="{6D734AFA-6F8D-4A5A-BCCB-84A3C7F88838}" type="sibTrans" cxnId="{80B5462B-A366-4985-9D39-7C6FA31FB2C4}">
      <dgm:prSet/>
      <dgm:spPr/>
      <dgm:t>
        <a:bodyPr/>
        <a:lstStyle/>
        <a:p>
          <a:endParaRPr lang="ru-RU"/>
        </a:p>
      </dgm:t>
    </dgm:pt>
    <dgm:pt modelId="{97E3BE3E-6663-42BD-9F37-34A7BE670E9F}" type="pres">
      <dgm:prSet presAssocID="{82C8AA0D-AB48-4A0D-AB25-ED0B12BB870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9AF97E-9992-4A75-B544-A7AABBAB8C53}" type="pres">
      <dgm:prSet presAssocID="{82C8AA0D-AB48-4A0D-AB25-ED0B12BB8700}" presName="ellipse" presStyleLbl="trBgShp" presStyleIdx="0" presStyleCnt="1" custScaleX="125243" custScaleY="159750" custLinFactNeighborX="1932" custLinFactNeighborY="0"/>
      <dgm:spPr/>
    </dgm:pt>
    <dgm:pt modelId="{714DF3B8-1B27-4D03-88AD-C4862BEA9A31}" type="pres">
      <dgm:prSet presAssocID="{82C8AA0D-AB48-4A0D-AB25-ED0B12BB8700}" presName="arrow1" presStyleLbl="fgShp" presStyleIdx="0" presStyleCnt="1"/>
      <dgm:spPr/>
    </dgm:pt>
    <dgm:pt modelId="{6451321C-B363-4F1F-89A6-C43D4F582468}" type="pres">
      <dgm:prSet presAssocID="{82C8AA0D-AB48-4A0D-AB25-ED0B12BB8700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5A5673-73AC-46F9-907D-16FBE26AC97C}" type="pres">
      <dgm:prSet presAssocID="{1C6EA46F-727B-4F0E-BF0C-92090499D3D0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6E4D7-363C-42FF-A621-57D3D0A8DC87}" type="pres">
      <dgm:prSet presAssocID="{853F0BCA-2830-4054-8929-4EFE31F0A905}" presName="item2" presStyleLbl="node1" presStyleIdx="1" presStyleCnt="3" custAng="20313400" custScaleX="213553" custScaleY="115579" custLinFactX="52622" custLinFactNeighborX="100000" custLinFactNeighborY="-23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35E4A0-43F7-4D97-A293-B57C9AFFAAA3}" type="pres">
      <dgm:prSet presAssocID="{A5A60AA2-6B29-4102-B803-F1F11DBC6978}" presName="item3" presStyleLbl="node1" presStyleIdx="2" presStyleCnt="3" custAng="1926781" custScaleX="226411" custScaleY="110457" custLinFactX="-34885" custLinFactNeighborX="-100000" custLinFactNeighborY="-325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A70969-4121-4EF6-AAB8-D40E2DBEA4E9}" type="pres">
      <dgm:prSet presAssocID="{82C8AA0D-AB48-4A0D-AB25-ED0B12BB8700}" presName="funnel" presStyleLbl="trAlignAcc1" presStyleIdx="0" presStyleCnt="1" custScaleX="124535" custScaleY="142857" custLinFactNeighborX="1719" custLinFactNeighborY="9822"/>
      <dgm:spPr/>
    </dgm:pt>
  </dgm:ptLst>
  <dgm:cxnLst>
    <dgm:cxn modelId="{3C83BC0B-22A4-47BD-A01B-8C2F483FF23B}" type="presOf" srcId="{82C8AA0D-AB48-4A0D-AB25-ED0B12BB8700}" destId="{97E3BE3E-6663-42BD-9F37-34A7BE670E9F}" srcOrd="0" destOrd="0" presId="urn:microsoft.com/office/officeart/2005/8/layout/funnel1"/>
    <dgm:cxn modelId="{58F2E5F6-CDB1-4B1F-96C8-03A21170C507}" type="presOf" srcId="{853F0BCA-2830-4054-8929-4EFE31F0A905}" destId="{505A5673-73AC-46F9-907D-16FBE26AC97C}" srcOrd="0" destOrd="0" presId="urn:microsoft.com/office/officeart/2005/8/layout/funnel1"/>
    <dgm:cxn modelId="{2B879A8C-D163-4F4D-B971-872E4277825A}" type="presOf" srcId="{CF1DDF9E-335D-4A8E-91F4-484393ED9473}" destId="{6D35E4A0-43F7-4D97-A293-B57C9AFFAAA3}" srcOrd="0" destOrd="0" presId="urn:microsoft.com/office/officeart/2005/8/layout/funnel1"/>
    <dgm:cxn modelId="{8D88E343-5C9E-478C-90DA-52A07AFCB31E}" srcId="{82C8AA0D-AB48-4A0D-AB25-ED0B12BB8700}" destId="{1C6EA46F-727B-4F0E-BF0C-92090499D3D0}" srcOrd="1" destOrd="0" parTransId="{FAE2C9BA-AB23-4587-8DE5-BE2ACE7B5C3E}" sibTransId="{24F184D5-C9E8-4907-B960-0AE62856DFDE}"/>
    <dgm:cxn modelId="{E527077D-3691-4827-BDD1-FF5718624C1D}" type="presOf" srcId="{A5A60AA2-6B29-4102-B803-F1F11DBC6978}" destId="{6451321C-B363-4F1F-89A6-C43D4F582468}" srcOrd="0" destOrd="0" presId="urn:microsoft.com/office/officeart/2005/8/layout/funnel1"/>
    <dgm:cxn modelId="{80B5462B-A366-4985-9D39-7C6FA31FB2C4}" srcId="{82C8AA0D-AB48-4A0D-AB25-ED0B12BB8700}" destId="{A5A60AA2-6B29-4102-B803-F1F11DBC6978}" srcOrd="3" destOrd="0" parTransId="{FF9F7A97-875E-4DFA-B3BF-57496604C5C1}" sibTransId="{6D734AFA-6F8D-4A5A-BCCB-84A3C7F88838}"/>
    <dgm:cxn modelId="{73C1788B-B932-4195-8644-AA51C4506F20}" srcId="{82C8AA0D-AB48-4A0D-AB25-ED0B12BB8700}" destId="{CF1DDF9E-335D-4A8E-91F4-484393ED9473}" srcOrd="0" destOrd="0" parTransId="{1856ABB8-7BB6-4A85-BBBB-F90429BCE8E2}" sibTransId="{6168E6E1-F0BA-4EFF-A484-116EC6750C8C}"/>
    <dgm:cxn modelId="{5022041D-2866-4277-A199-98539D80406A}" srcId="{82C8AA0D-AB48-4A0D-AB25-ED0B12BB8700}" destId="{853F0BCA-2830-4054-8929-4EFE31F0A905}" srcOrd="2" destOrd="0" parTransId="{86DD39B4-C3EA-4981-BD97-57792F300571}" sibTransId="{4B8F6E42-AD77-4BAC-993F-16FF834ADBEF}"/>
    <dgm:cxn modelId="{77960580-70D2-4EAB-80AA-42423873CCFB}" type="presOf" srcId="{1C6EA46F-727B-4F0E-BF0C-92090499D3D0}" destId="{3746E4D7-363C-42FF-A621-57D3D0A8DC87}" srcOrd="0" destOrd="0" presId="urn:microsoft.com/office/officeart/2005/8/layout/funnel1"/>
    <dgm:cxn modelId="{D8400EF5-7419-49FE-A6EE-0B508874127D}" type="presParOf" srcId="{97E3BE3E-6663-42BD-9F37-34A7BE670E9F}" destId="{689AF97E-9992-4A75-B544-A7AABBAB8C53}" srcOrd="0" destOrd="0" presId="urn:microsoft.com/office/officeart/2005/8/layout/funnel1"/>
    <dgm:cxn modelId="{4F9056D0-D39B-4FC0-B0F5-F87C69135EFE}" type="presParOf" srcId="{97E3BE3E-6663-42BD-9F37-34A7BE670E9F}" destId="{714DF3B8-1B27-4D03-88AD-C4862BEA9A31}" srcOrd="1" destOrd="0" presId="urn:microsoft.com/office/officeart/2005/8/layout/funnel1"/>
    <dgm:cxn modelId="{62DF0911-43B1-40E8-A3BB-1087BA80828D}" type="presParOf" srcId="{97E3BE3E-6663-42BD-9F37-34A7BE670E9F}" destId="{6451321C-B363-4F1F-89A6-C43D4F582468}" srcOrd="2" destOrd="0" presId="urn:microsoft.com/office/officeart/2005/8/layout/funnel1"/>
    <dgm:cxn modelId="{35842CCB-1013-4E8C-9AD7-DB35F41DCAC0}" type="presParOf" srcId="{97E3BE3E-6663-42BD-9F37-34A7BE670E9F}" destId="{505A5673-73AC-46F9-907D-16FBE26AC97C}" srcOrd="3" destOrd="0" presId="urn:microsoft.com/office/officeart/2005/8/layout/funnel1"/>
    <dgm:cxn modelId="{28E168F7-DFDC-4AD2-AA9F-20BC15C09532}" type="presParOf" srcId="{97E3BE3E-6663-42BD-9F37-34A7BE670E9F}" destId="{3746E4D7-363C-42FF-A621-57D3D0A8DC87}" srcOrd="4" destOrd="0" presId="urn:microsoft.com/office/officeart/2005/8/layout/funnel1"/>
    <dgm:cxn modelId="{18086484-4B3C-4D77-B0AC-0875137621B2}" type="presParOf" srcId="{97E3BE3E-6663-42BD-9F37-34A7BE670E9F}" destId="{6D35E4A0-43F7-4D97-A293-B57C9AFFAAA3}" srcOrd="5" destOrd="0" presId="urn:microsoft.com/office/officeart/2005/8/layout/funnel1"/>
    <dgm:cxn modelId="{3A0AA9A9-7C01-4DB3-9381-4011E1629AE9}" type="presParOf" srcId="{97E3BE3E-6663-42BD-9F37-34A7BE670E9F}" destId="{5BA70969-4121-4EF6-AAB8-D40E2DBEA4E9}" srcOrd="6" destOrd="0" presId="urn:microsoft.com/office/officeart/2005/8/layout/funnel1"/>
  </dgm:cxnLst>
  <dgm:bg>
    <a:solidFill>
      <a:srgbClr val="0070C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922159-C75C-46AA-8539-86F239F59CF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C5B2A5-0B9B-4187-956E-F42837E4410C}">
      <dgm:prSet phldrT="[Текст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Личностные</a:t>
          </a:r>
          <a:endParaRPr lang="ru-RU" dirty="0"/>
        </a:p>
      </dgm:t>
    </dgm:pt>
    <dgm:pt modelId="{D3C6217F-CE5A-4FD0-8F4D-994EDD6B3264}" type="parTrans" cxnId="{9B540911-4599-4D17-843C-A59A92E6DAC6}">
      <dgm:prSet/>
      <dgm:spPr/>
      <dgm:t>
        <a:bodyPr/>
        <a:lstStyle/>
        <a:p>
          <a:endParaRPr lang="ru-RU"/>
        </a:p>
      </dgm:t>
    </dgm:pt>
    <dgm:pt modelId="{7752CC8B-00E6-4FB5-9E75-450AF83ABE04}" type="sibTrans" cxnId="{9B540911-4599-4D17-843C-A59A92E6DAC6}">
      <dgm:prSet/>
      <dgm:spPr/>
      <dgm:t>
        <a:bodyPr/>
        <a:lstStyle/>
        <a:p>
          <a:endParaRPr lang="ru-RU"/>
        </a:p>
      </dgm:t>
    </dgm:pt>
    <dgm:pt modelId="{A3BC2A8D-9EBA-4D5E-868C-D29CCFEF45BD}" type="asst">
      <dgm:prSet phldrT="[Текст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 Метапредметные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068DA85-C2E2-451B-8F6E-2B91A741E6DF}" type="parTrans" cxnId="{1C751A81-A108-4486-B527-83302231BB01}">
      <dgm:prSet/>
      <dgm:spPr/>
      <dgm:t>
        <a:bodyPr/>
        <a:lstStyle/>
        <a:p>
          <a:endParaRPr lang="ru-RU"/>
        </a:p>
      </dgm:t>
    </dgm:pt>
    <dgm:pt modelId="{6E96A86E-8205-4802-951D-D0AEACFCD6EB}" type="sibTrans" cxnId="{1C751A81-A108-4486-B527-83302231BB01}">
      <dgm:prSet/>
      <dgm:spPr/>
      <dgm:t>
        <a:bodyPr/>
        <a:lstStyle/>
        <a:p>
          <a:endParaRPr lang="ru-RU"/>
        </a:p>
      </dgm:t>
    </dgm:pt>
    <dgm:pt modelId="{75FCD69B-8480-48DB-A30E-9F5CB98CB18C}">
      <dgm:prSet phldrT="[Текст]" custT="1"/>
      <dgm:spPr>
        <a:gradFill flip="none" rotWithShape="0">
          <a:gsLst>
            <a:gs pos="0">
              <a:schemeClr val="tx2">
                <a:lumMod val="40000"/>
                <a:lumOff val="60000"/>
                <a:shade val="30000"/>
                <a:satMod val="115000"/>
              </a:schemeClr>
            </a:gs>
            <a:gs pos="50000">
              <a:schemeClr val="tx2">
                <a:lumMod val="40000"/>
                <a:lumOff val="60000"/>
                <a:shade val="67500"/>
                <a:satMod val="115000"/>
              </a:schemeClr>
            </a:gs>
            <a:gs pos="100000">
              <a:schemeClr val="tx2">
                <a:lumMod val="40000"/>
                <a:lumOff val="6000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25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Регулятивные</a:t>
          </a:r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500" dirty="0">
            <a:latin typeface="Times New Roman" pitchFamily="18" charset="0"/>
            <a:cs typeface="Times New Roman" pitchFamily="18" charset="0"/>
          </a:endParaRPr>
        </a:p>
      </dgm:t>
    </dgm:pt>
    <dgm:pt modelId="{816DD2F5-0E02-459E-BC67-7A1931D2853F}" type="parTrans" cxnId="{EAA338D6-9DC7-4F24-9634-2488520741B2}">
      <dgm:prSet/>
      <dgm:spPr/>
      <dgm:t>
        <a:bodyPr/>
        <a:lstStyle/>
        <a:p>
          <a:endParaRPr lang="ru-RU"/>
        </a:p>
      </dgm:t>
    </dgm:pt>
    <dgm:pt modelId="{52D15039-B227-4925-BBCB-B2662C3E6C43}" type="sibTrans" cxnId="{EAA338D6-9DC7-4F24-9634-2488520741B2}">
      <dgm:prSet/>
      <dgm:spPr/>
      <dgm:t>
        <a:bodyPr/>
        <a:lstStyle/>
        <a:p>
          <a:endParaRPr lang="ru-RU"/>
        </a:p>
      </dgm:t>
    </dgm:pt>
    <dgm:pt modelId="{FFFAE7BC-9D3C-4B93-98D0-06D17108E5F1}">
      <dgm:prSet phldrT="[Текст]" custT="1"/>
      <dgm:spPr>
        <a:gradFill flip="none" rotWithShape="0">
          <a:gsLst>
            <a:gs pos="0">
              <a:schemeClr val="tx2">
                <a:lumMod val="40000"/>
                <a:lumOff val="60000"/>
                <a:shade val="30000"/>
                <a:satMod val="115000"/>
              </a:schemeClr>
            </a:gs>
            <a:gs pos="50000">
              <a:schemeClr val="tx2">
                <a:lumMod val="40000"/>
                <a:lumOff val="60000"/>
                <a:shade val="67500"/>
                <a:satMod val="115000"/>
              </a:schemeClr>
            </a:gs>
            <a:gs pos="100000">
              <a:schemeClr val="tx2">
                <a:lumMod val="40000"/>
                <a:lumOff val="6000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Коммуникативные </a:t>
          </a:r>
          <a:endParaRPr lang="ru-RU" sz="24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EF3616-0677-4DEE-98AC-5A913053B46E}" type="parTrans" cxnId="{93F10D35-015E-419C-AC8C-D98F92ACE0CF}">
      <dgm:prSet/>
      <dgm:spPr/>
      <dgm:t>
        <a:bodyPr/>
        <a:lstStyle/>
        <a:p>
          <a:endParaRPr lang="ru-RU"/>
        </a:p>
      </dgm:t>
    </dgm:pt>
    <dgm:pt modelId="{C25A5C90-75A3-4AC6-B702-332204DA4F2A}" type="sibTrans" cxnId="{93F10D35-015E-419C-AC8C-D98F92ACE0CF}">
      <dgm:prSet/>
      <dgm:spPr/>
      <dgm:t>
        <a:bodyPr/>
        <a:lstStyle/>
        <a:p>
          <a:endParaRPr lang="ru-RU"/>
        </a:p>
      </dgm:t>
    </dgm:pt>
    <dgm:pt modelId="{7DD90AA4-6BCC-4C36-BAC4-AC7B9CCDE263}">
      <dgm:prSet phldrT="[Текст]" custT="1"/>
      <dgm:spPr>
        <a:gradFill flip="none" rotWithShape="0">
          <a:gsLst>
            <a:gs pos="0">
              <a:schemeClr val="tx2">
                <a:lumMod val="40000"/>
                <a:lumOff val="60000"/>
                <a:shade val="30000"/>
                <a:satMod val="115000"/>
              </a:schemeClr>
            </a:gs>
            <a:gs pos="50000">
              <a:schemeClr val="tx2">
                <a:lumMod val="40000"/>
                <a:lumOff val="60000"/>
                <a:shade val="67500"/>
                <a:satMod val="115000"/>
              </a:schemeClr>
            </a:gs>
            <a:gs pos="100000">
              <a:schemeClr val="tx2">
                <a:lumMod val="40000"/>
                <a:lumOff val="6000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Познавательные</a:t>
          </a:r>
          <a:endParaRPr lang="ru-RU" sz="24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4A286C3-788D-4760-A6D4-254B595CC610}" type="parTrans" cxnId="{E553E6CA-1FF4-485A-AACD-2A1CCCCD6677}">
      <dgm:prSet/>
      <dgm:spPr/>
      <dgm:t>
        <a:bodyPr/>
        <a:lstStyle/>
        <a:p>
          <a:endParaRPr lang="ru-RU"/>
        </a:p>
      </dgm:t>
    </dgm:pt>
    <dgm:pt modelId="{98F089B0-D2FC-40A2-98E0-9BEC1082050E}" type="sibTrans" cxnId="{E553E6CA-1FF4-485A-AACD-2A1CCCCD6677}">
      <dgm:prSet/>
      <dgm:spPr/>
      <dgm:t>
        <a:bodyPr/>
        <a:lstStyle/>
        <a:p>
          <a:endParaRPr lang="ru-RU"/>
        </a:p>
      </dgm:t>
    </dgm:pt>
    <dgm:pt modelId="{C536F1F0-CB82-4F5B-A33D-A13B27AE9321}" type="pres">
      <dgm:prSet presAssocID="{B4922159-C75C-46AA-8539-86F239F59CF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E92C19C-07F9-4B87-A3A3-06DACFFAE996}" type="pres">
      <dgm:prSet presAssocID="{3DC5B2A5-0B9B-4187-956E-F42837E4410C}" presName="hierRoot1" presStyleCnt="0">
        <dgm:presLayoutVars>
          <dgm:hierBranch val="init"/>
        </dgm:presLayoutVars>
      </dgm:prSet>
      <dgm:spPr/>
    </dgm:pt>
    <dgm:pt modelId="{86B50914-D887-4F3E-A059-150239FA0BF6}" type="pres">
      <dgm:prSet presAssocID="{3DC5B2A5-0B9B-4187-956E-F42837E4410C}" presName="rootComposite1" presStyleCnt="0"/>
      <dgm:spPr/>
    </dgm:pt>
    <dgm:pt modelId="{DFC10E80-AE64-4F70-9319-EAD4EB0B4E87}" type="pres">
      <dgm:prSet presAssocID="{3DC5B2A5-0B9B-4187-956E-F42837E4410C}" presName="rootText1" presStyleLbl="node0" presStyleIdx="0" presStyleCnt="1" custScaleX="1348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B1AE6F-3F9C-45B7-8872-6032148D9E74}" type="pres">
      <dgm:prSet presAssocID="{3DC5B2A5-0B9B-4187-956E-F42837E4410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8AE7AB6-70FE-4D8C-8E57-F91F37833683}" type="pres">
      <dgm:prSet presAssocID="{3DC5B2A5-0B9B-4187-956E-F42837E4410C}" presName="hierChild2" presStyleCnt="0"/>
      <dgm:spPr/>
    </dgm:pt>
    <dgm:pt modelId="{87F3548A-20DA-43B8-BDE8-7A8867090507}" type="pres">
      <dgm:prSet presAssocID="{816DD2F5-0E02-459E-BC67-7A1931D2853F}" presName="Name37" presStyleLbl="parChTrans1D2" presStyleIdx="0" presStyleCnt="4"/>
      <dgm:spPr/>
      <dgm:t>
        <a:bodyPr/>
        <a:lstStyle/>
        <a:p>
          <a:endParaRPr lang="ru-RU"/>
        </a:p>
      </dgm:t>
    </dgm:pt>
    <dgm:pt modelId="{72BBCE55-98BF-4D27-9247-857CC1B60B3A}" type="pres">
      <dgm:prSet presAssocID="{75FCD69B-8480-48DB-A30E-9F5CB98CB18C}" presName="hierRoot2" presStyleCnt="0">
        <dgm:presLayoutVars>
          <dgm:hierBranch val="init"/>
        </dgm:presLayoutVars>
      </dgm:prSet>
      <dgm:spPr/>
    </dgm:pt>
    <dgm:pt modelId="{17CCE745-9A56-4A4F-A832-4E89157C936D}" type="pres">
      <dgm:prSet presAssocID="{75FCD69B-8480-48DB-A30E-9F5CB98CB18C}" presName="rootComposite" presStyleCnt="0"/>
      <dgm:spPr/>
    </dgm:pt>
    <dgm:pt modelId="{53E2497A-C76D-40FF-A06E-7421201953AE}" type="pres">
      <dgm:prSet presAssocID="{75FCD69B-8480-48DB-A30E-9F5CB98CB18C}" presName="rootText" presStyleLbl="node2" presStyleIdx="0" presStyleCnt="3" custScaleX="113732" custLinFactNeighborX="7266" custLinFactNeighborY="-190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D1D046-75BA-4B13-83E1-BDABBB1C741B}" type="pres">
      <dgm:prSet presAssocID="{75FCD69B-8480-48DB-A30E-9F5CB98CB18C}" presName="rootConnector" presStyleLbl="node2" presStyleIdx="0" presStyleCnt="3"/>
      <dgm:spPr/>
      <dgm:t>
        <a:bodyPr/>
        <a:lstStyle/>
        <a:p>
          <a:endParaRPr lang="ru-RU"/>
        </a:p>
      </dgm:t>
    </dgm:pt>
    <dgm:pt modelId="{CF5DDB91-FC09-4FC8-9632-01144BED69FA}" type="pres">
      <dgm:prSet presAssocID="{75FCD69B-8480-48DB-A30E-9F5CB98CB18C}" presName="hierChild4" presStyleCnt="0"/>
      <dgm:spPr/>
    </dgm:pt>
    <dgm:pt modelId="{0E00EF56-134A-4342-97F4-DAE64EB8D633}" type="pres">
      <dgm:prSet presAssocID="{75FCD69B-8480-48DB-A30E-9F5CB98CB18C}" presName="hierChild5" presStyleCnt="0"/>
      <dgm:spPr/>
    </dgm:pt>
    <dgm:pt modelId="{083CABCF-38CB-4180-8C50-32CFD00C5DA4}" type="pres">
      <dgm:prSet presAssocID="{40EF3616-0677-4DEE-98AC-5A913053B46E}" presName="Name37" presStyleLbl="parChTrans1D2" presStyleIdx="1" presStyleCnt="4"/>
      <dgm:spPr/>
      <dgm:t>
        <a:bodyPr/>
        <a:lstStyle/>
        <a:p>
          <a:endParaRPr lang="ru-RU"/>
        </a:p>
      </dgm:t>
    </dgm:pt>
    <dgm:pt modelId="{AA940600-993D-454E-A83C-DDB4A971F8FF}" type="pres">
      <dgm:prSet presAssocID="{FFFAE7BC-9D3C-4B93-98D0-06D17108E5F1}" presName="hierRoot2" presStyleCnt="0">
        <dgm:presLayoutVars>
          <dgm:hierBranch val="init"/>
        </dgm:presLayoutVars>
      </dgm:prSet>
      <dgm:spPr/>
    </dgm:pt>
    <dgm:pt modelId="{97489D47-A4FD-4A32-A449-947E21A9AFA0}" type="pres">
      <dgm:prSet presAssocID="{FFFAE7BC-9D3C-4B93-98D0-06D17108E5F1}" presName="rootComposite" presStyleCnt="0"/>
      <dgm:spPr/>
    </dgm:pt>
    <dgm:pt modelId="{F816B6D6-2BAB-47E7-9AA3-63EF25A82134}" type="pres">
      <dgm:prSet presAssocID="{FFFAE7BC-9D3C-4B93-98D0-06D17108E5F1}" presName="rootText" presStyleLbl="node2" presStyleIdx="1" presStyleCnt="3" custScaleX="129963" custLinFactNeighborX="3781" custLinFactNeighborY="-190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525D0A-A8A3-4EE6-91FB-4B92FDC90295}" type="pres">
      <dgm:prSet presAssocID="{FFFAE7BC-9D3C-4B93-98D0-06D17108E5F1}" presName="rootConnector" presStyleLbl="node2" presStyleIdx="1" presStyleCnt="3"/>
      <dgm:spPr/>
      <dgm:t>
        <a:bodyPr/>
        <a:lstStyle/>
        <a:p>
          <a:endParaRPr lang="ru-RU"/>
        </a:p>
      </dgm:t>
    </dgm:pt>
    <dgm:pt modelId="{B3EB4A26-EFCB-41D0-B3B1-90E618DC3ED9}" type="pres">
      <dgm:prSet presAssocID="{FFFAE7BC-9D3C-4B93-98D0-06D17108E5F1}" presName="hierChild4" presStyleCnt="0"/>
      <dgm:spPr/>
    </dgm:pt>
    <dgm:pt modelId="{DA7AC2D1-BC8D-4314-86A5-EA68B4AD6E3F}" type="pres">
      <dgm:prSet presAssocID="{FFFAE7BC-9D3C-4B93-98D0-06D17108E5F1}" presName="hierChild5" presStyleCnt="0"/>
      <dgm:spPr/>
    </dgm:pt>
    <dgm:pt modelId="{46245E31-C0E1-4183-91BF-B6F2AD3BCBB1}" type="pres">
      <dgm:prSet presAssocID="{54A286C3-788D-4760-A6D4-254B595CC610}" presName="Name37" presStyleLbl="parChTrans1D2" presStyleIdx="2" presStyleCnt="4"/>
      <dgm:spPr/>
      <dgm:t>
        <a:bodyPr/>
        <a:lstStyle/>
        <a:p>
          <a:endParaRPr lang="ru-RU"/>
        </a:p>
      </dgm:t>
    </dgm:pt>
    <dgm:pt modelId="{2324DDB3-0525-4130-9922-19E0E6DDD0C6}" type="pres">
      <dgm:prSet presAssocID="{7DD90AA4-6BCC-4C36-BAC4-AC7B9CCDE263}" presName="hierRoot2" presStyleCnt="0">
        <dgm:presLayoutVars>
          <dgm:hierBranch val="init"/>
        </dgm:presLayoutVars>
      </dgm:prSet>
      <dgm:spPr/>
    </dgm:pt>
    <dgm:pt modelId="{ED3719D1-8584-4106-89E3-33795591FDE9}" type="pres">
      <dgm:prSet presAssocID="{7DD90AA4-6BCC-4C36-BAC4-AC7B9CCDE263}" presName="rootComposite" presStyleCnt="0"/>
      <dgm:spPr/>
    </dgm:pt>
    <dgm:pt modelId="{D5E1A1C2-AFC8-496C-A9F7-44D7B567912B}" type="pres">
      <dgm:prSet presAssocID="{7DD90AA4-6BCC-4C36-BAC4-AC7B9CCDE263}" presName="rootText" presStyleLbl="node2" presStyleIdx="2" presStyleCnt="3" custScaleX="116364" custLinFactNeighborX="-3921" custLinFactNeighborY="-190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5D405E-57CB-4124-90CB-1B9D6440A6D5}" type="pres">
      <dgm:prSet presAssocID="{7DD90AA4-6BCC-4C36-BAC4-AC7B9CCDE263}" presName="rootConnector" presStyleLbl="node2" presStyleIdx="2" presStyleCnt="3"/>
      <dgm:spPr/>
      <dgm:t>
        <a:bodyPr/>
        <a:lstStyle/>
        <a:p>
          <a:endParaRPr lang="ru-RU"/>
        </a:p>
      </dgm:t>
    </dgm:pt>
    <dgm:pt modelId="{A14C75F8-EC89-4662-9EE1-58FB83505BBE}" type="pres">
      <dgm:prSet presAssocID="{7DD90AA4-6BCC-4C36-BAC4-AC7B9CCDE263}" presName="hierChild4" presStyleCnt="0"/>
      <dgm:spPr/>
    </dgm:pt>
    <dgm:pt modelId="{1DDDD1E6-860D-47C7-9BE6-6E3B22DB31E7}" type="pres">
      <dgm:prSet presAssocID="{7DD90AA4-6BCC-4C36-BAC4-AC7B9CCDE263}" presName="hierChild5" presStyleCnt="0"/>
      <dgm:spPr/>
    </dgm:pt>
    <dgm:pt modelId="{AD7A586E-D27F-4899-8335-B0DCF67F519F}" type="pres">
      <dgm:prSet presAssocID="{3DC5B2A5-0B9B-4187-956E-F42837E4410C}" presName="hierChild3" presStyleCnt="0"/>
      <dgm:spPr/>
    </dgm:pt>
    <dgm:pt modelId="{F5B36F81-ACB3-4A2A-9EBB-CF083AAEC84C}" type="pres">
      <dgm:prSet presAssocID="{6068DA85-C2E2-451B-8F6E-2B91A741E6DF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6777717E-A5AE-4943-AC0D-CD0560CAAC30}" type="pres">
      <dgm:prSet presAssocID="{A3BC2A8D-9EBA-4D5E-868C-D29CCFEF45BD}" presName="hierRoot3" presStyleCnt="0">
        <dgm:presLayoutVars>
          <dgm:hierBranch val="init"/>
        </dgm:presLayoutVars>
      </dgm:prSet>
      <dgm:spPr/>
    </dgm:pt>
    <dgm:pt modelId="{3ED84338-9480-4CE6-99CE-BAC90886BFEF}" type="pres">
      <dgm:prSet presAssocID="{A3BC2A8D-9EBA-4D5E-868C-D29CCFEF45BD}" presName="rootComposite3" presStyleCnt="0"/>
      <dgm:spPr/>
    </dgm:pt>
    <dgm:pt modelId="{2D1A49FE-2878-45DC-833D-B6CC246A6643}" type="pres">
      <dgm:prSet presAssocID="{A3BC2A8D-9EBA-4D5E-868C-D29CCFEF45BD}" presName="rootText3" presStyleLbl="asst1" presStyleIdx="0" presStyleCnt="1" custScaleX="119503" custLinFactNeighborX="-6713" custLinFactNeighborY="-156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09F324-9288-4785-923A-C34C12E911EA}" type="pres">
      <dgm:prSet presAssocID="{A3BC2A8D-9EBA-4D5E-868C-D29CCFEF45BD}" presName="rootConnector3" presStyleLbl="asst1" presStyleIdx="0" presStyleCnt="1"/>
      <dgm:spPr/>
      <dgm:t>
        <a:bodyPr/>
        <a:lstStyle/>
        <a:p>
          <a:endParaRPr lang="ru-RU"/>
        </a:p>
      </dgm:t>
    </dgm:pt>
    <dgm:pt modelId="{1B948946-CF1F-42AE-B725-6CB2EE0BF18D}" type="pres">
      <dgm:prSet presAssocID="{A3BC2A8D-9EBA-4D5E-868C-D29CCFEF45BD}" presName="hierChild6" presStyleCnt="0"/>
      <dgm:spPr/>
    </dgm:pt>
    <dgm:pt modelId="{D225E436-52B9-4D92-8A54-41B2683F91AB}" type="pres">
      <dgm:prSet presAssocID="{A3BC2A8D-9EBA-4D5E-868C-D29CCFEF45BD}" presName="hierChild7" presStyleCnt="0"/>
      <dgm:spPr/>
    </dgm:pt>
  </dgm:ptLst>
  <dgm:cxnLst>
    <dgm:cxn modelId="{56CEE1C7-8853-423C-87A2-FEB0742B55E6}" type="presOf" srcId="{75FCD69B-8480-48DB-A30E-9F5CB98CB18C}" destId="{ACD1D046-75BA-4B13-83E1-BDABBB1C741B}" srcOrd="1" destOrd="0" presId="urn:microsoft.com/office/officeart/2005/8/layout/orgChart1"/>
    <dgm:cxn modelId="{32414CF2-C8A8-45A2-A250-946F91EB7F67}" type="presOf" srcId="{FFFAE7BC-9D3C-4B93-98D0-06D17108E5F1}" destId="{F816B6D6-2BAB-47E7-9AA3-63EF25A82134}" srcOrd="0" destOrd="0" presId="urn:microsoft.com/office/officeart/2005/8/layout/orgChart1"/>
    <dgm:cxn modelId="{0AFE0A09-EEFA-43CE-BA5B-BF178DD1521D}" type="presOf" srcId="{75FCD69B-8480-48DB-A30E-9F5CB98CB18C}" destId="{53E2497A-C76D-40FF-A06E-7421201953AE}" srcOrd="0" destOrd="0" presId="urn:microsoft.com/office/officeart/2005/8/layout/orgChart1"/>
    <dgm:cxn modelId="{B7838027-56C1-42A0-8A03-4F9FDEF36EC0}" type="presOf" srcId="{A3BC2A8D-9EBA-4D5E-868C-D29CCFEF45BD}" destId="{F009F324-9288-4785-923A-C34C12E911EA}" srcOrd="1" destOrd="0" presId="urn:microsoft.com/office/officeart/2005/8/layout/orgChart1"/>
    <dgm:cxn modelId="{B179E2FD-76BA-413C-A1D2-93CA2F658121}" type="presOf" srcId="{54A286C3-788D-4760-A6D4-254B595CC610}" destId="{46245E31-C0E1-4183-91BF-B6F2AD3BCBB1}" srcOrd="0" destOrd="0" presId="urn:microsoft.com/office/officeart/2005/8/layout/orgChart1"/>
    <dgm:cxn modelId="{1C751A81-A108-4486-B527-83302231BB01}" srcId="{3DC5B2A5-0B9B-4187-956E-F42837E4410C}" destId="{A3BC2A8D-9EBA-4D5E-868C-D29CCFEF45BD}" srcOrd="0" destOrd="0" parTransId="{6068DA85-C2E2-451B-8F6E-2B91A741E6DF}" sibTransId="{6E96A86E-8205-4802-951D-D0AEACFCD6EB}"/>
    <dgm:cxn modelId="{54E42F3C-1BBC-441A-874A-4D53E45605DE}" type="presOf" srcId="{7DD90AA4-6BCC-4C36-BAC4-AC7B9CCDE263}" destId="{D5E1A1C2-AFC8-496C-A9F7-44D7B567912B}" srcOrd="0" destOrd="0" presId="urn:microsoft.com/office/officeart/2005/8/layout/orgChart1"/>
    <dgm:cxn modelId="{7C8E9974-9148-4EE5-A722-1B3AAF4F051E}" type="presOf" srcId="{6068DA85-C2E2-451B-8F6E-2B91A741E6DF}" destId="{F5B36F81-ACB3-4A2A-9EBB-CF083AAEC84C}" srcOrd="0" destOrd="0" presId="urn:microsoft.com/office/officeart/2005/8/layout/orgChart1"/>
    <dgm:cxn modelId="{2BEA35B1-9397-4B31-A6BC-3B2054B34D2F}" type="presOf" srcId="{B4922159-C75C-46AA-8539-86F239F59CFE}" destId="{C536F1F0-CB82-4F5B-A33D-A13B27AE9321}" srcOrd="0" destOrd="0" presId="urn:microsoft.com/office/officeart/2005/8/layout/orgChart1"/>
    <dgm:cxn modelId="{8916874A-31CB-49CD-B036-E7D649A31CD5}" type="presOf" srcId="{3DC5B2A5-0B9B-4187-956E-F42837E4410C}" destId="{E8B1AE6F-3F9C-45B7-8872-6032148D9E74}" srcOrd="1" destOrd="0" presId="urn:microsoft.com/office/officeart/2005/8/layout/orgChart1"/>
    <dgm:cxn modelId="{F5B64DE5-C076-44A5-8A8A-424C43481E43}" type="presOf" srcId="{7DD90AA4-6BCC-4C36-BAC4-AC7B9CCDE263}" destId="{B45D405E-57CB-4124-90CB-1B9D6440A6D5}" srcOrd="1" destOrd="0" presId="urn:microsoft.com/office/officeart/2005/8/layout/orgChart1"/>
    <dgm:cxn modelId="{2D6C756C-FC50-45F9-B1DC-D010DA46E9F4}" type="presOf" srcId="{40EF3616-0677-4DEE-98AC-5A913053B46E}" destId="{083CABCF-38CB-4180-8C50-32CFD00C5DA4}" srcOrd="0" destOrd="0" presId="urn:microsoft.com/office/officeart/2005/8/layout/orgChart1"/>
    <dgm:cxn modelId="{E553E6CA-1FF4-485A-AACD-2A1CCCCD6677}" srcId="{3DC5B2A5-0B9B-4187-956E-F42837E4410C}" destId="{7DD90AA4-6BCC-4C36-BAC4-AC7B9CCDE263}" srcOrd="3" destOrd="0" parTransId="{54A286C3-788D-4760-A6D4-254B595CC610}" sibTransId="{98F089B0-D2FC-40A2-98E0-9BEC1082050E}"/>
    <dgm:cxn modelId="{56210D56-FB77-4DAE-92A6-CE16154DAC1F}" type="presOf" srcId="{FFFAE7BC-9D3C-4B93-98D0-06D17108E5F1}" destId="{2E525D0A-A8A3-4EE6-91FB-4B92FDC90295}" srcOrd="1" destOrd="0" presId="urn:microsoft.com/office/officeart/2005/8/layout/orgChart1"/>
    <dgm:cxn modelId="{DE0C9AC1-F160-4367-959F-59213613056D}" type="presOf" srcId="{A3BC2A8D-9EBA-4D5E-868C-D29CCFEF45BD}" destId="{2D1A49FE-2878-45DC-833D-B6CC246A6643}" srcOrd="0" destOrd="0" presId="urn:microsoft.com/office/officeart/2005/8/layout/orgChart1"/>
    <dgm:cxn modelId="{9B540911-4599-4D17-843C-A59A92E6DAC6}" srcId="{B4922159-C75C-46AA-8539-86F239F59CFE}" destId="{3DC5B2A5-0B9B-4187-956E-F42837E4410C}" srcOrd="0" destOrd="0" parTransId="{D3C6217F-CE5A-4FD0-8F4D-994EDD6B3264}" sibTransId="{7752CC8B-00E6-4FB5-9E75-450AF83ABE04}"/>
    <dgm:cxn modelId="{052733A0-8A45-4FED-A1C2-23850E1D4336}" type="presOf" srcId="{3DC5B2A5-0B9B-4187-956E-F42837E4410C}" destId="{DFC10E80-AE64-4F70-9319-EAD4EB0B4E87}" srcOrd="0" destOrd="0" presId="urn:microsoft.com/office/officeart/2005/8/layout/orgChart1"/>
    <dgm:cxn modelId="{93F10D35-015E-419C-AC8C-D98F92ACE0CF}" srcId="{3DC5B2A5-0B9B-4187-956E-F42837E4410C}" destId="{FFFAE7BC-9D3C-4B93-98D0-06D17108E5F1}" srcOrd="2" destOrd="0" parTransId="{40EF3616-0677-4DEE-98AC-5A913053B46E}" sibTransId="{C25A5C90-75A3-4AC6-B702-332204DA4F2A}"/>
    <dgm:cxn modelId="{D4C68D45-1081-412F-A922-526EB855D8DB}" type="presOf" srcId="{816DD2F5-0E02-459E-BC67-7A1931D2853F}" destId="{87F3548A-20DA-43B8-BDE8-7A8867090507}" srcOrd="0" destOrd="0" presId="urn:microsoft.com/office/officeart/2005/8/layout/orgChart1"/>
    <dgm:cxn modelId="{EAA338D6-9DC7-4F24-9634-2488520741B2}" srcId="{3DC5B2A5-0B9B-4187-956E-F42837E4410C}" destId="{75FCD69B-8480-48DB-A30E-9F5CB98CB18C}" srcOrd="1" destOrd="0" parTransId="{816DD2F5-0E02-459E-BC67-7A1931D2853F}" sibTransId="{52D15039-B227-4925-BBCB-B2662C3E6C43}"/>
    <dgm:cxn modelId="{82B2D718-922A-4D36-9765-55F966BFF7E2}" type="presParOf" srcId="{C536F1F0-CB82-4F5B-A33D-A13B27AE9321}" destId="{8E92C19C-07F9-4B87-A3A3-06DACFFAE996}" srcOrd="0" destOrd="0" presId="urn:microsoft.com/office/officeart/2005/8/layout/orgChart1"/>
    <dgm:cxn modelId="{CCF8ACAB-1D41-4042-94D1-7973F2413328}" type="presParOf" srcId="{8E92C19C-07F9-4B87-A3A3-06DACFFAE996}" destId="{86B50914-D887-4F3E-A059-150239FA0BF6}" srcOrd="0" destOrd="0" presId="urn:microsoft.com/office/officeart/2005/8/layout/orgChart1"/>
    <dgm:cxn modelId="{3BB2E85E-CE9A-4B97-9FB0-453755C0E4F6}" type="presParOf" srcId="{86B50914-D887-4F3E-A059-150239FA0BF6}" destId="{DFC10E80-AE64-4F70-9319-EAD4EB0B4E87}" srcOrd="0" destOrd="0" presId="urn:microsoft.com/office/officeart/2005/8/layout/orgChart1"/>
    <dgm:cxn modelId="{68B22BC1-764C-4BD3-9823-7E5E19006DA6}" type="presParOf" srcId="{86B50914-D887-4F3E-A059-150239FA0BF6}" destId="{E8B1AE6F-3F9C-45B7-8872-6032148D9E74}" srcOrd="1" destOrd="0" presId="urn:microsoft.com/office/officeart/2005/8/layout/orgChart1"/>
    <dgm:cxn modelId="{E8094FDB-791C-4ADF-AA5B-45A03D0E6751}" type="presParOf" srcId="{8E92C19C-07F9-4B87-A3A3-06DACFFAE996}" destId="{08AE7AB6-70FE-4D8C-8E57-F91F37833683}" srcOrd="1" destOrd="0" presId="urn:microsoft.com/office/officeart/2005/8/layout/orgChart1"/>
    <dgm:cxn modelId="{A93448B5-BDF8-4173-8C8F-AF946537A121}" type="presParOf" srcId="{08AE7AB6-70FE-4D8C-8E57-F91F37833683}" destId="{87F3548A-20DA-43B8-BDE8-7A8867090507}" srcOrd="0" destOrd="0" presId="urn:microsoft.com/office/officeart/2005/8/layout/orgChart1"/>
    <dgm:cxn modelId="{26CFB751-CB99-4105-B6BA-CA1978202A5A}" type="presParOf" srcId="{08AE7AB6-70FE-4D8C-8E57-F91F37833683}" destId="{72BBCE55-98BF-4D27-9247-857CC1B60B3A}" srcOrd="1" destOrd="0" presId="urn:microsoft.com/office/officeart/2005/8/layout/orgChart1"/>
    <dgm:cxn modelId="{C0D482CE-0BAC-4C17-BD11-2716BFF77012}" type="presParOf" srcId="{72BBCE55-98BF-4D27-9247-857CC1B60B3A}" destId="{17CCE745-9A56-4A4F-A832-4E89157C936D}" srcOrd="0" destOrd="0" presId="urn:microsoft.com/office/officeart/2005/8/layout/orgChart1"/>
    <dgm:cxn modelId="{8C686FEE-4822-4156-B9DB-1C1CE1D56D6B}" type="presParOf" srcId="{17CCE745-9A56-4A4F-A832-4E89157C936D}" destId="{53E2497A-C76D-40FF-A06E-7421201953AE}" srcOrd="0" destOrd="0" presId="urn:microsoft.com/office/officeart/2005/8/layout/orgChart1"/>
    <dgm:cxn modelId="{3E03AD19-A6FF-469F-9216-07D9F32C8F09}" type="presParOf" srcId="{17CCE745-9A56-4A4F-A832-4E89157C936D}" destId="{ACD1D046-75BA-4B13-83E1-BDABBB1C741B}" srcOrd="1" destOrd="0" presId="urn:microsoft.com/office/officeart/2005/8/layout/orgChart1"/>
    <dgm:cxn modelId="{8AF66E7C-98FB-4468-ACD5-2DDED467951E}" type="presParOf" srcId="{72BBCE55-98BF-4D27-9247-857CC1B60B3A}" destId="{CF5DDB91-FC09-4FC8-9632-01144BED69FA}" srcOrd="1" destOrd="0" presId="urn:microsoft.com/office/officeart/2005/8/layout/orgChart1"/>
    <dgm:cxn modelId="{DADD1A73-17D7-4706-8591-15AF5F353B21}" type="presParOf" srcId="{72BBCE55-98BF-4D27-9247-857CC1B60B3A}" destId="{0E00EF56-134A-4342-97F4-DAE64EB8D633}" srcOrd="2" destOrd="0" presId="urn:microsoft.com/office/officeart/2005/8/layout/orgChart1"/>
    <dgm:cxn modelId="{708CF371-E764-44A7-9FD9-52BE8B647089}" type="presParOf" srcId="{08AE7AB6-70FE-4D8C-8E57-F91F37833683}" destId="{083CABCF-38CB-4180-8C50-32CFD00C5DA4}" srcOrd="2" destOrd="0" presId="urn:microsoft.com/office/officeart/2005/8/layout/orgChart1"/>
    <dgm:cxn modelId="{03FEDE6A-70D8-4F35-A855-C7A233EB295B}" type="presParOf" srcId="{08AE7AB6-70FE-4D8C-8E57-F91F37833683}" destId="{AA940600-993D-454E-A83C-DDB4A971F8FF}" srcOrd="3" destOrd="0" presId="urn:microsoft.com/office/officeart/2005/8/layout/orgChart1"/>
    <dgm:cxn modelId="{436552C4-82F1-4681-AF1C-5FFEC3A33BCB}" type="presParOf" srcId="{AA940600-993D-454E-A83C-DDB4A971F8FF}" destId="{97489D47-A4FD-4A32-A449-947E21A9AFA0}" srcOrd="0" destOrd="0" presId="urn:microsoft.com/office/officeart/2005/8/layout/orgChart1"/>
    <dgm:cxn modelId="{E912C748-A187-4E20-8D59-843B7A370907}" type="presParOf" srcId="{97489D47-A4FD-4A32-A449-947E21A9AFA0}" destId="{F816B6D6-2BAB-47E7-9AA3-63EF25A82134}" srcOrd="0" destOrd="0" presId="urn:microsoft.com/office/officeart/2005/8/layout/orgChart1"/>
    <dgm:cxn modelId="{65377990-075B-4731-BA1A-AC0CAB381214}" type="presParOf" srcId="{97489D47-A4FD-4A32-A449-947E21A9AFA0}" destId="{2E525D0A-A8A3-4EE6-91FB-4B92FDC90295}" srcOrd="1" destOrd="0" presId="urn:microsoft.com/office/officeart/2005/8/layout/orgChart1"/>
    <dgm:cxn modelId="{03E49EF7-22EA-4C3A-BB15-31B6A48D459B}" type="presParOf" srcId="{AA940600-993D-454E-A83C-DDB4A971F8FF}" destId="{B3EB4A26-EFCB-41D0-B3B1-90E618DC3ED9}" srcOrd="1" destOrd="0" presId="urn:microsoft.com/office/officeart/2005/8/layout/orgChart1"/>
    <dgm:cxn modelId="{302291F0-E0FF-4D4B-AF34-30DA41A0E0C0}" type="presParOf" srcId="{AA940600-993D-454E-A83C-DDB4A971F8FF}" destId="{DA7AC2D1-BC8D-4314-86A5-EA68B4AD6E3F}" srcOrd="2" destOrd="0" presId="urn:microsoft.com/office/officeart/2005/8/layout/orgChart1"/>
    <dgm:cxn modelId="{9637E2D8-ADAA-4B8C-8B60-85867B211E24}" type="presParOf" srcId="{08AE7AB6-70FE-4D8C-8E57-F91F37833683}" destId="{46245E31-C0E1-4183-91BF-B6F2AD3BCBB1}" srcOrd="4" destOrd="0" presId="urn:microsoft.com/office/officeart/2005/8/layout/orgChart1"/>
    <dgm:cxn modelId="{595E5476-3C63-4F02-ADE8-060F7C822121}" type="presParOf" srcId="{08AE7AB6-70FE-4D8C-8E57-F91F37833683}" destId="{2324DDB3-0525-4130-9922-19E0E6DDD0C6}" srcOrd="5" destOrd="0" presId="urn:microsoft.com/office/officeart/2005/8/layout/orgChart1"/>
    <dgm:cxn modelId="{A1371DED-D6DE-4C5B-B5FC-845E75142B75}" type="presParOf" srcId="{2324DDB3-0525-4130-9922-19E0E6DDD0C6}" destId="{ED3719D1-8584-4106-89E3-33795591FDE9}" srcOrd="0" destOrd="0" presId="urn:microsoft.com/office/officeart/2005/8/layout/orgChart1"/>
    <dgm:cxn modelId="{C601DA10-2B60-4E27-8EDC-8000F6D697FC}" type="presParOf" srcId="{ED3719D1-8584-4106-89E3-33795591FDE9}" destId="{D5E1A1C2-AFC8-496C-A9F7-44D7B567912B}" srcOrd="0" destOrd="0" presId="urn:microsoft.com/office/officeart/2005/8/layout/orgChart1"/>
    <dgm:cxn modelId="{2FDEBA83-784F-463A-95BC-C96EC46F5979}" type="presParOf" srcId="{ED3719D1-8584-4106-89E3-33795591FDE9}" destId="{B45D405E-57CB-4124-90CB-1B9D6440A6D5}" srcOrd="1" destOrd="0" presId="urn:microsoft.com/office/officeart/2005/8/layout/orgChart1"/>
    <dgm:cxn modelId="{8C7E3D46-1C5C-4173-A6AC-B8B2AB29EC9D}" type="presParOf" srcId="{2324DDB3-0525-4130-9922-19E0E6DDD0C6}" destId="{A14C75F8-EC89-4662-9EE1-58FB83505BBE}" srcOrd="1" destOrd="0" presId="urn:microsoft.com/office/officeart/2005/8/layout/orgChart1"/>
    <dgm:cxn modelId="{884B0C26-12F8-4D47-AC40-D2D4462BB463}" type="presParOf" srcId="{2324DDB3-0525-4130-9922-19E0E6DDD0C6}" destId="{1DDDD1E6-860D-47C7-9BE6-6E3B22DB31E7}" srcOrd="2" destOrd="0" presId="urn:microsoft.com/office/officeart/2005/8/layout/orgChart1"/>
    <dgm:cxn modelId="{A2EE3C07-E60B-48F9-A36F-401D6CF5F9AF}" type="presParOf" srcId="{8E92C19C-07F9-4B87-A3A3-06DACFFAE996}" destId="{AD7A586E-D27F-4899-8335-B0DCF67F519F}" srcOrd="2" destOrd="0" presId="urn:microsoft.com/office/officeart/2005/8/layout/orgChart1"/>
    <dgm:cxn modelId="{C20959EB-6DD5-4473-8F13-9C794F8E5292}" type="presParOf" srcId="{AD7A586E-D27F-4899-8335-B0DCF67F519F}" destId="{F5B36F81-ACB3-4A2A-9EBB-CF083AAEC84C}" srcOrd="0" destOrd="0" presId="urn:microsoft.com/office/officeart/2005/8/layout/orgChart1"/>
    <dgm:cxn modelId="{E97CB992-E570-4028-8A6E-06D955947D8C}" type="presParOf" srcId="{AD7A586E-D27F-4899-8335-B0DCF67F519F}" destId="{6777717E-A5AE-4943-AC0D-CD0560CAAC30}" srcOrd="1" destOrd="0" presId="urn:microsoft.com/office/officeart/2005/8/layout/orgChart1"/>
    <dgm:cxn modelId="{279EEA1C-AB8B-490C-8EEF-BB37D94CD9E0}" type="presParOf" srcId="{6777717E-A5AE-4943-AC0D-CD0560CAAC30}" destId="{3ED84338-9480-4CE6-99CE-BAC90886BFEF}" srcOrd="0" destOrd="0" presId="urn:microsoft.com/office/officeart/2005/8/layout/orgChart1"/>
    <dgm:cxn modelId="{96ECBF29-7B1C-4E51-9AC0-987C64136A50}" type="presParOf" srcId="{3ED84338-9480-4CE6-99CE-BAC90886BFEF}" destId="{2D1A49FE-2878-45DC-833D-B6CC246A6643}" srcOrd="0" destOrd="0" presId="urn:microsoft.com/office/officeart/2005/8/layout/orgChart1"/>
    <dgm:cxn modelId="{F3894515-B3E9-4B4A-9DD7-02173C44669B}" type="presParOf" srcId="{3ED84338-9480-4CE6-99CE-BAC90886BFEF}" destId="{F009F324-9288-4785-923A-C34C12E911EA}" srcOrd="1" destOrd="0" presId="urn:microsoft.com/office/officeart/2005/8/layout/orgChart1"/>
    <dgm:cxn modelId="{0EA2A75D-36ED-4A66-BA58-D58653A855E0}" type="presParOf" srcId="{6777717E-A5AE-4943-AC0D-CD0560CAAC30}" destId="{1B948946-CF1F-42AE-B725-6CB2EE0BF18D}" srcOrd="1" destOrd="0" presId="urn:microsoft.com/office/officeart/2005/8/layout/orgChart1"/>
    <dgm:cxn modelId="{2FBBD3D1-D4F6-464B-B3AF-A1143AE6CB1A}" type="presParOf" srcId="{6777717E-A5AE-4943-AC0D-CD0560CAAC30}" destId="{D225E436-52B9-4D92-8A54-41B2683F91AB}" srcOrd="2" destOrd="0" presId="urn:microsoft.com/office/officeart/2005/8/layout/orgChart1"/>
  </dgm:cxnLst>
  <dgm:bg>
    <a:gradFill flip="none" rotWithShape="1">
      <a:gsLst>
        <a:gs pos="0">
          <a:schemeClr val="tx2">
            <a:lumMod val="20000"/>
            <a:lumOff val="80000"/>
            <a:shade val="30000"/>
            <a:satMod val="115000"/>
          </a:schemeClr>
        </a:gs>
        <a:gs pos="50000">
          <a:schemeClr val="tx2">
            <a:lumMod val="20000"/>
            <a:lumOff val="80000"/>
            <a:shade val="67500"/>
            <a:satMod val="115000"/>
          </a:schemeClr>
        </a:gs>
        <a:gs pos="100000">
          <a:schemeClr val="tx2">
            <a:lumMod val="20000"/>
            <a:lumOff val="80000"/>
            <a:shade val="100000"/>
            <a:satMod val="115000"/>
          </a:schemeClr>
        </a:gs>
      </a:gsLst>
      <a:lin ang="16200000" scaled="1"/>
      <a:tileRect/>
    </a:gradFill>
  </dgm:bg>
  <dgm:whole>
    <a:ln>
      <a:solidFill>
        <a:srgbClr val="000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758387-FC04-406E-95A4-2939A8001FE7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6107E3C8-C7E1-415F-AFDC-80FDDECCDFFD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2">
                  <a:lumMod val="75000"/>
                </a:schemeClr>
              </a:solidFill>
            </a:rPr>
            <a:t>1) формирование основ российской гражданской идентичности</a:t>
          </a:r>
        </a:p>
        <a:p>
          <a:r>
            <a:rPr lang="ru-RU" sz="1200" dirty="0" smtClean="0">
              <a:solidFill>
                <a:schemeClr val="accent2">
                  <a:lumMod val="75000"/>
                </a:schemeClr>
              </a:solidFill>
            </a:rPr>
            <a:t>2) формирование целостного взгляда на мир </a:t>
          </a:r>
        </a:p>
        <a:p>
          <a:r>
            <a:rPr lang="ru-RU" sz="1200" dirty="0" smtClean="0">
              <a:solidFill>
                <a:schemeClr val="tx2">
                  <a:lumMod val="75000"/>
                </a:schemeClr>
              </a:solidFill>
            </a:rPr>
            <a:t>3) формирование уважительного отношения к иному мнению</a:t>
          </a:r>
        </a:p>
        <a:p>
          <a:r>
            <a:rPr lang="ru-RU" sz="1200" dirty="0" smtClean="0">
              <a:solidFill>
                <a:schemeClr val="accent2">
                  <a:lumMod val="75000"/>
                </a:schemeClr>
              </a:solidFill>
            </a:rPr>
            <a:t>4) овладение начальными навыками адаптации в динамично изменяющемся и развивающемся мире</a:t>
          </a:r>
        </a:p>
        <a:p>
          <a:r>
            <a:rPr lang="ru-RU" sz="1200" dirty="0" smtClean="0">
              <a:solidFill>
                <a:schemeClr val="tx2">
                  <a:lumMod val="75000"/>
                </a:schemeClr>
              </a:solidFill>
            </a:rPr>
            <a:t>5) принятие и освоение социальной роли обучающегося</a:t>
          </a:r>
        </a:p>
        <a:p>
          <a:r>
            <a:rPr lang="ru-RU" sz="1200" dirty="0" smtClean="0">
              <a:solidFill>
                <a:schemeClr val="accent2">
                  <a:lumMod val="75000"/>
                </a:schemeClr>
              </a:solidFill>
            </a:rPr>
            <a:t>6) развитие самостоятельности и личной ответственности за свои поступки</a:t>
          </a:r>
        </a:p>
        <a:p>
          <a:r>
            <a:rPr lang="ru-RU" sz="1200" dirty="0" smtClean="0">
              <a:solidFill>
                <a:schemeClr val="tx2">
                  <a:lumMod val="75000"/>
                </a:schemeClr>
              </a:solidFill>
            </a:rPr>
            <a:t>7) формирование эстетических потребностей, ценностей и чувств</a:t>
          </a:r>
        </a:p>
        <a:p>
          <a:r>
            <a:rPr lang="ru-RU" sz="1200" dirty="0" smtClean="0">
              <a:solidFill>
                <a:schemeClr val="accent2">
                  <a:lumMod val="75000"/>
                </a:schemeClr>
              </a:solidFill>
            </a:rPr>
            <a:t>8) развитие этических чувств</a:t>
          </a:r>
        </a:p>
        <a:p>
          <a:r>
            <a:rPr lang="ru-RU" sz="1200" dirty="0" smtClean="0">
              <a:solidFill>
                <a:schemeClr val="tx2">
                  <a:lumMod val="75000"/>
                </a:schemeClr>
              </a:solidFill>
            </a:rPr>
            <a:t>9) развитие навыков сотрудничества </a:t>
          </a:r>
        </a:p>
        <a:p>
          <a:r>
            <a:rPr lang="ru-RU" sz="1200" dirty="0" smtClean="0">
              <a:solidFill>
                <a:schemeClr val="accent2">
                  <a:lumMod val="75000"/>
                </a:schemeClr>
              </a:solidFill>
            </a:rPr>
            <a:t>10) формирование установки на безопасный, здоровый образ жизни</a:t>
          </a:r>
        </a:p>
        <a:p>
          <a:endParaRPr lang="ru-RU" sz="1200" dirty="0">
            <a:solidFill>
              <a:schemeClr val="accent2">
                <a:lumMod val="75000"/>
              </a:schemeClr>
            </a:solidFill>
          </a:endParaRPr>
        </a:p>
      </dgm:t>
    </dgm:pt>
    <dgm:pt modelId="{DA8E3E6D-8580-4577-A771-86F1287A9352}" type="parTrans" cxnId="{67BE8EFA-4AAB-4C9E-A770-ACA2FE794B6A}">
      <dgm:prSet/>
      <dgm:spPr/>
      <dgm:t>
        <a:bodyPr/>
        <a:lstStyle/>
        <a:p>
          <a:endParaRPr lang="ru-RU"/>
        </a:p>
      </dgm:t>
    </dgm:pt>
    <dgm:pt modelId="{4D05ED60-38EE-43B3-879D-E039C7A3AAA7}" type="sibTrans" cxnId="{67BE8EFA-4AAB-4C9E-A770-ACA2FE794B6A}">
      <dgm:prSet/>
      <dgm:spPr/>
      <dgm:t>
        <a:bodyPr/>
        <a:lstStyle/>
        <a:p>
          <a:endParaRPr lang="ru-RU"/>
        </a:p>
      </dgm:t>
    </dgm:pt>
    <dgm:pt modelId="{7EF8C140-809C-4353-9B0D-0099ADC3118B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1) чувства ответственности перед Родиной, гордости за свой край, свою Родину, прошлое и настоящее многонационального народа России, уважение государственных символов</a:t>
          </a:r>
        </a:p>
        <a:p>
          <a:r>
            <a:rPr lang="ru-RU" sz="1200" dirty="0" smtClean="0">
              <a:solidFill>
                <a:schemeClr val="accent2">
                  <a:lumMod val="75000"/>
                </a:schemeClr>
              </a:solidFill>
            </a:rPr>
            <a:t>2) гражданскую позицию как активного и ответственного члена российского общества</a:t>
          </a:r>
        </a:p>
        <a:p>
          <a:r>
            <a:rPr lang="ru-RU" sz="1200" dirty="0" smtClean="0">
              <a:solidFill>
                <a:schemeClr val="tx1"/>
              </a:solidFill>
            </a:rPr>
            <a:t>3) готовность к служению Отечеству, его защите</a:t>
          </a:r>
        </a:p>
        <a:p>
          <a:r>
            <a:rPr lang="ru-RU" sz="1200" dirty="0" smtClean="0">
              <a:solidFill>
                <a:schemeClr val="accent2">
                  <a:lumMod val="75000"/>
                </a:schemeClr>
              </a:solidFill>
            </a:rPr>
            <a:t>4) </a:t>
          </a:r>
          <a:r>
            <a:rPr lang="ru-RU" sz="1200" dirty="0" err="1" smtClean="0">
              <a:solidFill>
                <a:schemeClr val="accent2">
                  <a:lumMod val="75000"/>
                </a:schemeClr>
              </a:solidFill>
            </a:rPr>
            <a:t>сформированность</a:t>
          </a:r>
          <a:r>
            <a:rPr lang="ru-RU" sz="1200" dirty="0" smtClean="0">
              <a:solidFill>
                <a:schemeClr val="accent2">
                  <a:lumMod val="75000"/>
                </a:schemeClr>
              </a:solidFill>
            </a:rPr>
            <a:t> мировоззрения, соответствующего современному уровню развития науки и общественной практики</a:t>
          </a:r>
        </a:p>
        <a:p>
          <a:r>
            <a:rPr lang="ru-RU" sz="1200" dirty="0" smtClean="0">
              <a:solidFill>
                <a:schemeClr val="accent2">
                  <a:lumMod val="75000"/>
                </a:schemeClr>
              </a:solidFill>
            </a:rPr>
            <a:t>6) толерантное сознание и поведение в поликультурном мире</a:t>
          </a:r>
        </a:p>
        <a:p>
          <a:r>
            <a:rPr lang="ru-RU" sz="1200" dirty="0" smtClean="0">
              <a:solidFill>
                <a:schemeClr val="accent2">
                  <a:lumMod val="75000"/>
                </a:schemeClr>
              </a:solidFill>
            </a:rPr>
            <a:t>8) нравственное сознание и поведение на основе усвоения общечеловеческих ценностей</a:t>
          </a:r>
        </a:p>
        <a:p>
          <a:r>
            <a:rPr lang="ru-RU" sz="1200" dirty="0" smtClean="0">
              <a:solidFill>
                <a:schemeClr val="tx1"/>
              </a:solidFill>
            </a:rPr>
            <a:t>13) осознанный выбор будущей профессии и возможностей реализации собственных жизненных планов</a:t>
          </a:r>
        </a:p>
        <a:p>
          <a:r>
            <a:rPr lang="ru-RU" sz="1200" dirty="0" smtClean="0">
              <a:solidFill>
                <a:schemeClr val="tx1"/>
              </a:solidFill>
            </a:rPr>
            <a:t> </a:t>
          </a:r>
        </a:p>
        <a:p>
          <a:endParaRPr lang="ru-RU" sz="1200" dirty="0">
            <a:solidFill>
              <a:schemeClr val="bg1"/>
            </a:solidFill>
          </a:endParaRPr>
        </a:p>
      </dgm:t>
    </dgm:pt>
    <dgm:pt modelId="{CCFEE5B5-D8D2-4819-9B3B-684BA868840B}" type="parTrans" cxnId="{241BC653-F342-44AD-B77F-9E290EF11053}">
      <dgm:prSet/>
      <dgm:spPr/>
      <dgm:t>
        <a:bodyPr/>
        <a:lstStyle/>
        <a:p>
          <a:endParaRPr lang="ru-RU"/>
        </a:p>
      </dgm:t>
    </dgm:pt>
    <dgm:pt modelId="{A4007449-65B9-4D94-8939-74BB71835354}" type="sibTrans" cxnId="{241BC653-F342-44AD-B77F-9E290EF11053}">
      <dgm:prSet/>
      <dgm:spPr/>
      <dgm:t>
        <a:bodyPr/>
        <a:lstStyle/>
        <a:p>
          <a:endParaRPr lang="ru-RU"/>
        </a:p>
      </dgm:t>
    </dgm:pt>
    <dgm:pt modelId="{0353B20D-4C2B-43F7-A110-9B9803AF174B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200" u="none" dirty="0" smtClean="0">
              <a:solidFill>
                <a:schemeClr val="tx2">
                  <a:lumMod val="50000"/>
                </a:schemeClr>
              </a:solidFill>
            </a:rPr>
            <a:t>1) усвоение гуманистических, демократических и традиционных ценностей  российского общества; воспитание чувства ответственности и долга перед Родиной</a:t>
          </a:r>
        </a:p>
        <a:p>
          <a:r>
            <a:rPr lang="ru-RU" sz="1200" u="none" dirty="0" smtClean="0">
              <a:solidFill>
                <a:schemeClr val="accent2">
                  <a:lumMod val="75000"/>
                </a:schemeClr>
              </a:solidFill>
            </a:rPr>
            <a:t>2) формирование ответственного отношения к учению, готовности и способности  к саморазвитию и самообразованию на основе мотивации к обучению и познанию</a:t>
          </a:r>
        </a:p>
        <a:p>
          <a:r>
            <a:rPr lang="ru-RU" sz="1200" u="none" dirty="0" smtClean="0">
              <a:solidFill>
                <a:schemeClr val="accent2">
                  <a:lumMod val="75000"/>
                </a:schemeClr>
              </a:solidFill>
            </a:rPr>
            <a:t>4) формирование осознанного, уважительного и доброжелательного отношения к другому человеку, его мнению, мировоззрению, культуре, языку, вере, гражданской позиции, к истории, культуре, религии, традициям, языкам, ценностям народов России и народов мира</a:t>
          </a:r>
        </a:p>
        <a:p>
          <a:r>
            <a:rPr lang="ru-RU" sz="1200" u="none" dirty="0" smtClean="0">
              <a:solidFill>
                <a:schemeClr val="accent2">
                  <a:lumMod val="75000"/>
                </a:schemeClr>
              </a:solidFill>
            </a:rPr>
            <a:t>6) развитие морального сознания и компетентности в решении моральных проблем на основе личностного выбора, формирование нравственных чувств и нравственного поведения</a:t>
          </a:r>
        </a:p>
        <a:p>
          <a:r>
            <a:rPr lang="ru-RU" sz="1200" u="none" dirty="0" smtClean="0">
              <a:solidFill>
                <a:schemeClr val="tx2">
                  <a:lumMod val="50000"/>
                </a:schemeClr>
              </a:solidFill>
            </a:rPr>
            <a:t>7) формирование коммуникативной компетентности</a:t>
          </a:r>
        </a:p>
      </dgm:t>
    </dgm:pt>
    <dgm:pt modelId="{88F7BE42-3444-4D43-97BA-0CBB726FE61D}" type="sibTrans" cxnId="{DE4966C1-2299-4D3D-A1D4-BDD6404649AF}">
      <dgm:prSet/>
      <dgm:spPr/>
      <dgm:t>
        <a:bodyPr/>
        <a:lstStyle/>
        <a:p>
          <a:endParaRPr lang="ru-RU"/>
        </a:p>
      </dgm:t>
    </dgm:pt>
    <dgm:pt modelId="{ACA69302-FD03-4DA5-8621-934D01F171AF}" type="parTrans" cxnId="{DE4966C1-2299-4D3D-A1D4-BDD6404649AF}">
      <dgm:prSet/>
      <dgm:spPr/>
      <dgm:t>
        <a:bodyPr/>
        <a:lstStyle/>
        <a:p>
          <a:endParaRPr lang="ru-RU"/>
        </a:p>
      </dgm:t>
    </dgm:pt>
    <dgm:pt modelId="{2A6A6A37-2D0C-463E-AEE4-0451A4851F54}" type="pres">
      <dgm:prSet presAssocID="{3B758387-FC04-406E-95A4-2939A8001FE7}" presName="Name0" presStyleCnt="0">
        <dgm:presLayoutVars>
          <dgm:dir/>
          <dgm:resizeHandles val="exact"/>
        </dgm:presLayoutVars>
      </dgm:prSet>
      <dgm:spPr/>
    </dgm:pt>
    <dgm:pt modelId="{3A36181E-9547-4C29-A2F0-148B6984343B}" type="pres">
      <dgm:prSet presAssocID="{3B758387-FC04-406E-95A4-2939A8001FE7}" presName="fgShape" presStyleLbl="fgShp" presStyleIdx="0" presStyleCnt="1" custScaleY="18700" custLinFactNeighborX="144" custLinFactNeighborY="73983"/>
      <dgm:spPr/>
    </dgm:pt>
    <dgm:pt modelId="{7DE44A75-27FC-4AFA-8102-E19AFD9224A8}" type="pres">
      <dgm:prSet presAssocID="{3B758387-FC04-406E-95A4-2939A8001FE7}" presName="linComp" presStyleCnt="0"/>
      <dgm:spPr/>
    </dgm:pt>
    <dgm:pt modelId="{E7F4AE94-520F-4A6C-BEF5-55C0510082AF}" type="pres">
      <dgm:prSet presAssocID="{6107E3C8-C7E1-415F-AFDC-80FDDECCDFFD}" presName="compNode" presStyleCnt="0"/>
      <dgm:spPr/>
    </dgm:pt>
    <dgm:pt modelId="{1511CF29-7AF7-4C86-A577-9DE686917204}" type="pres">
      <dgm:prSet presAssocID="{6107E3C8-C7E1-415F-AFDC-80FDDECCDFFD}" presName="bkgdShape" presStyleLbl="node1" presStyleIdx="0" presStyleCnt="3" custLinFactNeighborX="-64" custLinFactNeighborY="-1220"/>
      <dgm:spPr/>
      <dgm:t>
        <a:bodyPr/>
        <a:lstStyle/>
        <a:p>
          <a:endParaRPr lang="ru-RU"/>
        </a:p>
      </dgm:t>
    </dgm:pt>
    <dgm:pt modelId="{042688F9-9C77-4A56-BD41-1893B61A5C9B}" type="pres">
      <dgm:prSet presAssocID="{6107E3C8-C7E1-415F-AFDC-80FDDECCDFF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6AD2F-9B12-4C7C-9142-A769384AACD7}" type="pres">
      <dgm:prSet presAssocID="{6107E3C8-C7E1-415F-AFDC-80FDDECCDFFD}" presName="invisiNode" presStyleLbl="node1" presStyleIdx="0" presStyleCnt="3"/>
      <dgm:spPr/>
    </dgm:pt>
    <dgm:pt modelId="{FFCA9778-E4E5-45A7-84B5-9FCD3E9F926F}" type="pres">
      <dgm:prSet presAssocID="{6107E3C8-C7E1-415F-AFDC-80FDDECCDFFD}" presName="imagNode" presStyleLbl="fgImgPlace1" presStyleIdx="0" presStyleCnt="3" custScaleX="52821" custScaleY="47074" custLinFactNeighborX="1550" custLinFactNeighborY="-3715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4C3820A-9E05-4430-AB16-6DCE582762A1}" type="pres">
      <dgm:prSet presAssocID="{4D05ED60-38EE-43B3-879D-E039C7A3AAA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D8A27A5-89CF-4A1E-B3A1-40F4A9B83E5C}" type="pres">
      <dgm:prSet presAssocID="{0353B20D-4C2B-43F7-A110-9B9803AF174B}" presName="compNode" presStyleCnt="0"/>
      <dgm:spPr/>
    </dgm:pt>
    <dgm:pt modelId="{12E3EF7A-AB56-4463-8DC3-B409588BEFEE}" type="pres">
      <dgm:prSet presAssocID="{0353B20D-4C2B-43F7-A110-9B9803AF174B}" presName="bkgdShape" presStyleLbl="node1" presStyleIdx="1" presStyleCnt="3"/>
      <dgm:spPr/>
      <dgm:t>
        <a:bodyPr/>
        <a:lstStyle/>
        <a:p>
          <a:endParaRPr lang="ru-RU"/>
        </a:p>
      </dgm:t>
    </dgm:pt>
    <dgm:pt modelId="{001FC7B0-C5BB-4749-971C-058F323E579B}" type="pres">
      <dgm:prSet presAssocID="{0353B20D-4C2B-43F7-A110-9B9803AF174B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59AB2-F011-42A6-BD63-E39324BD1FB8}" type="pres">
      <dgm:prSet presAssocID="{0353B20D-4C2B-43F7-A110-9B9803AF174B}" presName="invisiNode" presStyleLbl="node1" presStyleIdx="1" presStyleCnt="3"/>
      <dgm:spPr/>
    </dgm:pt>
    <dgm:pt modelId="{90633B87-FF55-4B06-8BB0-D0E783C0D935}" type="pres">
      <dgm:prSet presAssocID="{0353B20D-4C2B-43F7-A110-9B9803AF174B}" presName="imagNode" presStyleLbl="fgImgPlace1" presStyleIdx="1" presStyleCnt="3" custScaleX="54933" custScaleY="48144" custLinFactNeighborX="0" custLinFactNeighborY="-3715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3DC59CF-BA8A-47EB-BDA8-6A7B9CB9EBAE}" type="pres">
      <dgm:prSet presAssocID="{88F7BE42-3444-4D43-97BA-0CBB726FE61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6730D76-2680-41C8-B30E-402BCF3432FE}" type="pres">
      <dgm:prSet presAssocID="{7EF8C140-809C-4353-9B0D-0099ADC3118B}" presName="compNode" presStyleCnt="0"/>
      <dgm:spPr/>
    </dgm:pt>
    <dgm:pt modelId="{6034F2A2-57E4-49E4-995D-50F64A6F5DE4}" type="pres">
      <dgm:prSet presAssocID="{7EF8C140-809C-4353-9B0D-0099ADC3118B}" presName="bkgdShape" presStyleLbl="node1" presStyleIdx="2" presStyleCnt="3"/>
      <dgm:spPr/>
      <dgm:t>
        <a:bodyPr/>
        <a:lstStyle/>
        <a:p>
          <a:endParaRPr lang="ru-RU"/>
        </a:p>
      </dgm:t>
    </dgm:pt>
    <dgm:pt modelId="{1805D1B3-60EC-427C-85AE-19B2B06219A0}" type="pres">
      <dgm:prSet presAssocID="{7EF8C140-809C-4353-9B0D-0099ADC3118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914DE9-3BDB-4B2B-B579-3C10D50CCA98}" type="pres">
      <dgm:prSet presAssocID="{7EF8C140-809C-4353-9B0D-0099ADC3118B}" presName="invisiNode" presStyleLbl="node1" presStyleIdx="2" presStyleCnt="3"/>
      <dgm:spPr/>
    </dgm:pt>
    <dgm:pt modelId="{E072AF11-14FE-4BAC-8A5E-35C9CCF51A66}" type="pres">
      <dgm:prSet presAssocID="{7EF8C140-809C-4353-9B0D-0099ADC3118B}" presName="imagNode" presStyleLbl="fgImgPlace1" presStyleIdx="2" presStyleCnt="3" custScaleX="52821" custScaleY="47074" custLinFactNeighborY="-4081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C9E2C167-953E-43D2-B07A-9090F3975CB7}" type="presOf" srcId="{0353B20D-4C2B-43F7-A110-9B9803AF174B}" destId="{001FC7B0-C5BB-4749-971C-058F323E579B}" srcOrd="1" destOrd="0" presId="urn:microsoft.com/office/officeart/2005/8/layout/hList7#1"/>
    <dgm:cxn modelId="{DE4966C1-2299-4D3D-A1D4-BDD6404649AF}" srcId="{3B758387-FC04-406E-95A4-2939A8001FE7}" destId="{0353B20D-4C2B-43F7-A110-9B9803AF174B}" srcOrd="1" destOrd="0" parTransId="{ACA69302-FD03-4DA5-8621-934D01F171AF}" sibTransId="{88F7BE42-3444-4D43-97BA-0CBB726FE61D}"/>
    <dgm:cxn modelId="{E274BE94-9FDE-4A39-AF67-666F279B56EC}" type="presOf" srcId="{88F7BE42-3444-4D43-97BA-0CBB726FE61D}" destId="{A3DC59CF-BA8A-47EB-BDA8-6A7B9CB9EBAE}" srcOrd="0" destOrd="0" presId="urn:microsoft.com/office/officeart/2005/8/layout/hList7#1"/>
    <dgm:cxn modelId="{91A05A46-E8B2-4FEE-B504-C8679BE92723}" type="presOf" srcId="{0353B20D-4C2B-43F7-A110-9B9803AF174B}" destId="{12E3EF7A-AB56-4463-8DC3-B409588BEFEE}" srcOrd="0" destOrd="0" presId="urn:microsoft.com/office/officeart/2005/8/layout/hList7#1"/>
    <dgm:cxn modelId="{24BBFAE4-993A-41A8-A6C8-E6EFA2C80812}" type="presOf" srcId="{4D05ED60-38EE-43B3-879D-E039C7A3AAA7}" destId="{B4C3820A-9E05-4430-AB16-6DCE582762A1}" srcOrd="0" destOrd="0" presId="urn:microsoft.com/office/officeart/2005/8/layout/hList7#1"/>
    <dgm:cxn modelId="{241BC653-F342-44AD-B77F-9E290EF11053}" srcId="{3B758387-FC04-406E-95A4-2939A8001FE7}" destId="{7EF8C140-809C-4353-9B0D-0099ADC3118B}" srcOrd="2" destOrd="0" parTransId="{CCFEE5B5-D8D2-4819-9B3B-684BA868840B}" sibTransId="{A4007449-65B9-4D94-8939-74BB71835354}"/>
    <dgm:cxn modelId="{D5F66B37-BBEF-4ADA-AF78-39D8E60FBC54}" type="presOf" srcId="{7EF8C140-809C-4353-9B0D-0099ADC3118B}" destId="{6034F2A2-57E4-49E4-995D-50F64A6F5DE4}" srcOrd="0" destOrd="0" presId="urn:microsoft.com/office/officeart/2005/8/layout/hList7#1"/>
    <dgm:cxn modelId="{7F67DB79-5D17-4A5A-808E-63357D2ACA08}" type="presOf" srcId="{3B758387-FC04-406E-95A4-2939A8001FE7}" destId="{2A6A6A37-2D0C-463E-AEE4-0451A4851F54}" srcOrd="0" destOrd="0" presId="urn:microsoft.com/office/officeart/2005/8/layout/hList7#1"/>
    <dgm:cxn modelId="{67BE8EFA-4AAB-4C9E-A770-ACA2FE794B6A}" srcId="{3B758387-FC04-406E-95A4-2939A8001FE7}" destId="{6107E3C8-C7E1-415F-AFDC-80FDDECCDFFD}" srcOrd="0" destOrd="0" parTransId="{DA8E3E6D-8580-4577-A771-86F1287A9352}" sibTransId="{4D05ED60-38EE-43B3-879D-E039C7A3AAA7}"/>
    <dgm:cxn modelId="{40EA4C15-DFE2-42E9-B34B-B11A8F5B26CE}" type="presOf" srcId="{7EF8C140-809C-4353-9B0D-0099ADC3118B}" destId="{1805D1B3-60EC-427C-85AE-19B2B06219A0}" srcOrd="1" destOrd="0" presId="urn:microsoft.com/office/officeart/2005/8/layout/hList7#1"/>
    <dgm:cxn modelId="{70008A06-62DC-4137-938A-79C6D2B73B46}" type="presOf" srcId="{6107E3C8-C7E1-415F-AFDC-80FDDECCDFFD}" destId="{1511CF29-7AF7-4C86-A577-9DE686917204}" srcOrd="0" destOrd="0" presId="urn:microsoft.com/office/officeart/2005/8/layout/hList7#1"/>
    <dgm:cxn modelId="{15EE5EDC-CAE3-46F6-9D08-EF7EC2877814}" type="presOf" srcId="{6107E3C8-C7E1-415F-AFDC-80FDDECCDFFD}" destId="{042688F9-9C77-4A56-BD41-1893B61A5C9B}" srcOrd="1" destOrd="0" presId="urn:microsoft.com/office/officeart/2005/8/layout/hList7#1"/>
    <dgm:cxn modelId="{0B28743B-F066-433C-A92F-189352EA89D5}" type="presParOf" srcId="{2A6A6A37-2D0C-463E-AEE4-0451A4851F54}" destId="{3A36181E-9547-4C29-A2F0-148B6984343B}" srcOrd="0" destOrd="0" presId="urn:microsoft.com/office/officeart/2005/8/layout/hList7#1"/>
    <dgm:cxn modelId="{BDBCB518-25A4-400B-A06B-690DD28A938D}" type="presParOf" srcId="{2A6A6A37-2D0C-463E-AEE4-0451A4851F54}" destId="{7DE44A75-27FC-4AFA-8102-E19AFD9224A8}" srcOrd="1" destOrd="0" presId="urn:microsoft.com/office/officeart/2005/8/layout/hList7#1"/>
    <dgm:cxn modelId="{8FF39DBB-D5B5-4190-9C83-8DA9BFDA41AA}" type="presParOf" srcId="{7DE44A75-27FC-4AFA-8102-E19AFD9224A8}" destId="{E7F4AE94-520F-4A6C-BEF5-55C0510082AF}" srcOrd="0" destOrd="0" presId="urn:microsoft.com/office/officeart/2005/8/layout/hList7#1"/>
    <dgm:cxn modelId="{A6BD68D8-3B65-4E47-AC90-0FA344278F66}" type="presParOf" srcId="{E7F4AE94-520F-4A6C-BEF5-55C0510082AF}" destId="{1511CF29-7AF7-4C86-A577-9DE686917204}" srcOrd="0" destOrd="0" presId="urn:microsoft.com/office/officeart/2005/8/layout/hList7#1"/>
    <dgm:cxn modelId="{FBE7309B-865B-44A0-ABC0-AFCA5DA0FD5A}" type="presParOf" srcId="{E7F4AE94-520F-4A6C-BEF5-55C0510082AF}" destId="{042688F9-9C77-4A56-BD41-1893B61A5C9B}" srcOrd="1" destOrd="0" presId="urn:microsoft.com/office/officeart/2005/8/layout/hList7#1"/>
    <dgm:cxn modelId="{E36AE558-EEBC-4BE4-895E-424921F0C070}" type="presParOf" srcId="{E7F4AE94-520F-4A6C-BEF5-55C0510082AF}" destId="{5C66AD2F-9B12-4C7C-9142-A769384AACD7}" srcOrd="2" destOrd="0" presId="urn:microsoft.com/office/officeart/2005/8/layout/hList7#1"/>
    <dgm:cxn modelId="{AA13A84C-B533-4E55-A417-34E7304F8A19}" type="presParOf" srcId="{E7F4AE94-520F-4A6C-BEF5-55C0510082AF}" destId="{FFCA9778-E4E5-45A7-84B5-9FCD3E9F926F}" srcOrd="3" destOrd="0" presId="urn:microsoft.com/office/officeart/2005/8/layout/hList7#1"/>
    <dgm:cxn modelId="{5098FC15-AFEF-4CDC-9B9C-76040272D966}" type="presParOf" srcId="{7DE44A75-27FC-4AFA-8102-E19AFD9224A8}" destId="{B4C3820A-9E05-4430-AB16-6DCE582762A1}" srcOrd="1" destOrd="0" presId="urn:microsoft.com/office/officeart/2005/8/layout/hList7#1"/>
    <dgm:cxn modelId="{BDBBFAB0-43BD-404D-B511-D167ED0BAEA7}" type="presParOf" srcId="{7DE44A75-27FC-4AFA-8102-E19AFD9224A8}" destId="{1D8A27A5-89CF-4A1E-B3A1-40F4A9B83E5C}" srcOrd="2" destOrd="0" presId="urn:microsoft.com/office/officeart/2005/8/layout/hList7#1"/>
    <dgm:cxn modelId="{BB087DE9-E023-4BDC-9A38-F3862F17C738}" type="presParOf" srcId="{1D8A27A5-89CF-4A1E-B3A1-40F4A9B83E5C}" destId="{12E3EF7A-AB56-4463-8DC3-B409588BEFEE}" srcOrd="0" destOrd="0" presId="urn:microsoft.com/office/officeart/2005/8/layout/hList7#1"/>
    <dgm:cxn modelId="{88F01CBB-B80C-4C23-BF35-4538B7847F43}" type="presParOf" srcId="{1D8A27A5-89CF-4A1E-B3A1-40F4A9B83E5C}" destId="{001FC7B0-C5BB-4749-971C-058F323E579B}" srcOrd="1" destOrd="0" presId="urn:microsoft.com/office/officeart/2005/8/layout/hList7#1"/>
    <dgm:cxn modelId="{225DA32B-919F-471F-8830-EA9B801C312F}" type="presParOf" srcId="{1D8A27A5-89CF-4A1E-B3A1-40F4A9B83E5C}" destId="{8D359AB2-F011-42A6-BD63-E39324BD1FB8}" srcOrd="2" destOrd="0" presId="urn:microsoft.com/office/officeart/2005/8/layout/hList7#1"/>
    <dgm:cxn modelId="{410ED7C6-6B53-4BAA-8518-51948EA516C5}" type="presParOf" srcId="{1D8A27A5-89CF-4A1E-B3A1-40F4A9B83E5C}" destId="{90633B87-FF55-4B06-8BB0-D0E783C0D935}" srcOrd="3" destOrd="0" presId="urn:microsoft.com/office/officeart/2005/8/layout/hList7#1"/>
    <dgm:cxn modelId="{60BBFC8C-4213-4CDC-924F-C6BEA84C2941}" type="presParOf" srcId="{7DE44A75-27FC-4AFA-8102-E19AFD9224A8}" destId="{A3DC59CF-BA8A-47EB-BDA8-6A7B9CB9EBAE}" srcOrd="3" destOrd="0" presId="urn:microsoft.com/office/officeart/2005/8/layout/hList7#1"/>
    <dgm:cxn modelId="{76D01F23-19B3-42B6-87E7-01C0DA7381C8}" type="presParOf" srcId="{7DE44A75-27FC-4AFA-8102-E19AFD9224A8}" destId="{36730D76-2680-41C8-B30E-402BCF3432FE}" srcOrd="4" destOrd="0" presId="urn:microsoft.com/office/officeart/2005/8/layout/hList7#1"/>
    <dgm:cxn modelId="{D3E9A6D5-752E-4E2C-A3B7-A5211B15F418}" type="presParOf" srcId="{36730D76-2680-41C8-B30E-402BCF3432FE}" destId="{6034F2A2-57E4-49E4-995D-50F64A6F5DE4}" srcOrd="0" destOrd="0" presId="urn:microsoft.com/office/officeart/2005/8/layout/hList7#1"/>
    <dgm:cxn modelId="{6A0A6C9F-EDBC-4C55-9916-E05E5470BCE8}" type="presParOf" srcId="{36730D76-2680-41C8-B30E-402BCF3432FE}" destId="{1805D1B3-60EC-427C-85AE-19B2B06219A0}" srcOrd="1" destOrd="0" presId="urn:microsoft.com/office/officeart/2005/8/layout/hList7#1"/>
    <dgm:cxn modelId="{6042C78B-C26A-4770-96AB-228B60431974}" type="presParOf" srcId="{36730D76-2680-41C8-B30E-402BCF3432FE}" destId="{C9914DE9-3BDB-4B2B-B579-3C10D50CCA98}" srcOrd="2" destOrd="0" presId="urn:microsoft.com/office/officeart/2005/8/layout/hList7#1"/>
    <dgm:cxn modelId="{FDE6764D-0E6A-41C6-A1CF-4BCE628FA048}" type="presParOf" srcId="{36730D76-2680-41C8-B30E-402BCF3432FE}" destId="{E072AF11-14FE-4BAC-8A5E-35C9CCF51A66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758387-FC04-406E-95A4-2939A8001FE7}" type="doc">
      <dgm:prSet loTypeId="urn:microsoft.com/office/officeart/2005/8/layout/hList7#2" loCatId="list" qsTypeId="urn:microsoft.com/office/officeart/2005/8/quickstyle/simple1" qsCatId="simple" csTypeId="urn:microsoft.com/office/officeart/2005/8/colors/accent1_2" csCatId="accent1" phldr="1"/>
      <dgm:spPr/>
    </dgm:pt>
    <dgm:pt modelId="{7EF8C140-809C-4353-9B0D-0099ADC3118B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1200" dirty="0" smtClean="0">
              <a:solidFill>
                <a:schemeClr val="bg1"/>
              </a:solidFill>
            </a:rPr>
            <a:t> </a:t>
          </a:r>
          <a:r>
            <a:rPr lang="ru-RU" sz="1200" dirty="0" smtClean="0">
              <a:solidFill>
                <a:schemeClr val="tx1"/>
              </a:solidFill>
            </a:rPr>
            <a:t>1) умение </a:t>
          </a:r>
          <a:r>
            <a:rPr lang="ru-RU" sz="1200" dirty="0" smtClean="0">
              <a:solidFill>
                <a:schemeClr val="accent2">
                  <a:lumMod val="75000"/>
                </a:schemeClr>
              </a:solidFill>
            </a:rPr>
            <a:t>использовать все возможные ресурсы для достижения поставленных целей</a:t>
          </a:r>
          <a:endParaRPr lang="ru-RU" sz="1200" dirty="0" smtClean="0">
            <a:solidFill>
              <a:schemeClr val="tx1"/>
            </a:solidFill>
          </a:endParaRPr>
        </a:p>
        <a:p>
          <a:pPr algn="l"/>
          <a:r>
            <a:rPr lang="ru-RU" sz="1200" dirty="0" smtClean="0">
              <a:solidFill>
                <a:schemeClr val="tx1"/>
              </a:solidFill>
            </a:rPr>
            <a:t>3) владение </a:t>
          </a:r>
          <a:r>
            <a:rPr lang="ru-RU" sz="1200" dirty="0" smtClean="0">
              <a:solidFill>
                <a:schemeClr val="accent2">
                  <a:lumMod val="75000"/>
                </a:schemeClr>
              </a:solidFill>
            </a:rPr>
            <a:t>навыками познавательной, учебно-исследовательской и проектной деятельности</a:t>
          </a:r>
        </a:p>
        <a:p>
          <a:pPr algn="l"/>
          <a:r>
            <a:rPr lang="ru-RU" sz="1200" dirty="0" smtClean="0">
              <a:solidFill>
                <a:schemeClr val="tx1"/>
              </a:solidFill>
            </a:rPr>
            <a:t>5) умение </a:t>
          </a:r>
          <a:r>
            <a:rPr lang="ru-RU" sz="1200" dirty="0" smtClean="0">
              <a:solidFill>
                <a:schemeClr val="accent2">
                  <a:lumMod val="75000"/>
                </a:schemeClr>
              </a:solidFill>
            </a:rPr>
            <a:t>использовать средства  ИКТ в решении когнитивных, коммуникативных и организационных задач с соблюдением требований эргономики</a:t>
          </a:r>
          <a:r>
            <a:rPr lang="ru-RU" sz="1200" dirty="0" smtClean="0">
              <a:solidFill>
                <a:schemeClr val="tx1"/>
              </a:solidFill>
            </a:rPr>
            <a:t> и др.</a:t>
          </a:r>
        </a:p>
        <a:p>
          <a:pPr algn="l"/>
          <a:r>
            <a:rPr lang="ru-RU" sz="1200" dirty="0" smtClean="0">
              <a:solidFill>
                <a:schemeClr val="tx1"/>
              </a:solidFill>
            </a:rPr>
            <a:t>6) умение </a:t>
          </a:r>
          <a:r>
            <a:rPr lang="ru-RU" sz="1200" dirty="0" smtClean="0">
              <a:solidFill>
                <a:schemeClr val="accent2">
                  <a:lumMod val="75000"/>
                </a:schemeClr>
              </a:solidFill>
            </a:rPr>
            <a:t>определять назначение и функции различных социальных институтов</a:t>
          </a:r>
        </a:p>
        <a:p>
          <a:pPr algn="l"/>
          <a:r>
            <a:rPr lang="ru-RU" sz="1200" dirty="0" smtClean="0">
              <a:solidFill>
                <a:schemeClr val="tx1"/>
              </a:solidFill>
            </a:rPr>
            <a:t>7) умение самостоятельно оценивать и </a:t>
          </a:r>
          <a:r>
            <a:rPr lang="ru-RU" sz="1200" dirty="0" smtClean="0">
              <a:solidFill>
                <a:schemeClr val="accent2">
                  <a:lumMod val="75000"/>
                </a:schemeClr>
              </a:solidFill>
            </a:rPr>
            <a:t>принимать решения, определяющие стратегию поведения</a:t>
          </a:r>
          <a:r>
            <a:rPr lang="ru-RU" sz="1200" dirty="0" smtClean="0">
              <a:solidFill>
                <a:schemeClr val="tx1"/>
              </a:solidFill>
            </a:rPr>
            <a:t>, с учётом гражданских и нравственных ценностей</a:t>
          </a:r>
        </a:p>
        <a:p>
          <a:pPr algn="l"/>
          <a:r>
            <a:rPr lang="ru-RU" sz="1200" dirty="0" smtClean="0">
              <a:solidFill>
                <a:schemeClr val="tx1"/>
              </a:solidFill>
            </a:rPr>
            <a:t>9) </a:t>
          </a:r>
          <a:r>
            <a:rPr lang="ru-RU" sz="1200" dirty="0" smtClean="0">
              <a:solidFill>
                <a:schemeClr val="accent2">
                  <a:lumMod val="75000"/>
                </a:schemeClr>
              </a:solidFill>
            </a:rPr>
            <a:t>владение навыками познавательной рефлексии как осознания совершаемых действий и мыслительных процессов</a:t>
          </a:r>
          <a:r>
            <a:rPr lang="ru-RU" sz="1200" dirty="0" smtClean="0">
              <a:solidFill>
                <a:schemeClr val="tx1"/>
              </a:solidFill>
            </a:rPr>
            <a:t>,  границ своего знания и незнания</a:t>
          </a:r>
        </a:p>
        <a:p>
          <a:pPr algn="l"/>
          <a:endParaRPr lang="ru-RU" sz="1200" dirty="0" smtClean="0"/>
        </a:p>
        <a:p>
          <a:pPr algn="ctr"/>
          <a:endParaRPr lang="ru-RU" sz="1200" dirty="0" smtClean="0">
            <a:solidFill>
              <a:schemeClr val="bg1"/>
            </a:solidFill>
          </a:endParaRPr>
        </a:p>
        <a:p>
          <a:pPr algn="ctr"/>
          <a:endParaRPr lang="ru-RU" sz="1200" dirty="0">
            <a:solidFill>
              <a:schemeClr val="bg1"/>
            </a:solidFill>
          </a:endParaRPr>
        </a:p>
      </dgm:t>
    </dgm:pt>
    <dgm:pt modelId="{A4007449-65B9-4D94-8939-74BB71835354}" type="sibTrans" cxnId="{241BC653-F342-44AD-B77F-9E290EF11053}">
      <dgm:prSet/>
      <dgm:spPr/>
      <dgm:t>
        <a:bodyPr/>
        <a:lstStyle/>
        <a:p>
          <a:endParaRPr lang="ru-RU"/>
        </a:p>
      </dgm:t>
    </dgm:pt>
    <dgm:pt modelId="{CCFEE5B5-D8D2-4819-9B3B-684BA868840B}" type="parTrans" cxnId="{241BC653-F342-44AD-B77F-9E290EF11053}">
      <dgm:prSet/>
      <dgm:spPr/>
      <dgm:t>
        <a:bodyPr/>
        <a:lstStyle/>
        <a:p>
          <a:endParaRPr lang="ru-RU"/>
        </a:p>
      </dgm:t>
    </dgm:pt>
    <dgm:pt modelId="{0353B20D-4C2B-43F7-A110-9B9803AF174B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400" u="none" dirty="0" smtClean="0">
              <a:solidFill>
                <a:schemeClr val="tx1"/>
              </a:solidFill>
            </a:rPr>
            <a:t>1)  умение </a:t>
          </a:r>
          <a:r>
            <a:rPr lang="ru-RU" sz="1400" u="none" dirty="0" smtClean="0">
              <a:solidFill>
                <a:schemeClr val="accent2">
                  <a:lumMod val="75000"/>
                </a:schemeClr>
              </a:solidFill>
            </a:rPr>
            <a:t>самостоятельно развивать мотивы и интересы </a:t>
          </a:r>
          <a:r>
            <a:rPr lang="ru-RU" sz="1400" u="none" dirty="0" smtClean="0">
              <a:solidFill>
                <a:schemeClr val="tx1"/>
              </a:solidFill>
            </a:rPr>
            <a:t>своей познавательной деятельности</a:t>
          </a:r>
        </a:p>
        <a:p>
          <a:pPr algn="l"/>
          <a:r>
            <a:rPr lang="ru-RU" sz="1400" u="none" dirty="0" smtClean="0">
              <a:solidFill>
                <a:schemeClr val="tx1"/>
              </a:solidFill>
            </a:rPr>
            <a:t>2) умение </a:t>
          </a:r>
          <a:r>
            <a:rPr lang="ru-RU" sz="1400" u="none" dirty="0" smtClean="0">
              <a:solidFill>
                <a:schemeClr val="accent2">
                  <a:lumMod val="75000"/>
                </a:schemeClr>
              </a:solidFill>
            </a:rPr>
            <a:t>самостоятельно планировать пути  достижения целей,  в том числе альтернативные</a:t>
          </a:r>
        </a:p>
        <a:p>
          <a:pPr algn="l"/>
          <a:r>
            <a:rPr lang="ru-RU" sz="1400" u="none" dirty="0" smtClean="0">
              <a:solidFill>
                <a:schemeClr val="tx1"/>
              </a:solidFill>
            </a:rPr>
            <a:t>6) умение  определять понятия, создавать обобщения, устанавливать аналогии, классифицировать, </a:t>
          </a:r>
          <a:r>
            <a:rPr lang="ru-RU" sz="1400" u="none" dirty="0" smtClean="0">
              <a:solidFill>
                <a:schemeClr val="accent2">
                  <a:lumMod val="75000"/>
                </a:schemeClr>
              </a:solidFill>
            </a:rPr>
            <a:t>устанавливать причинно-следственные связи </a:t>
          </a:r>
        </a:p>
        <a:p>
          <a:pPr algn="l"/>
          <a:r>
            <a:rPr lang="ru-RU" sz="1400" u="none" dirty="0" smtClean="0">
              <a:solidFill>
                <a:schemeClr val="tx1"/>
              </a:solidFill>
            </a:rPr>
            <a:t>7) умение создавать, применять и </a:t>
          </a:r>
          <a:r>
            <a:rPr lang="ru-RU" sz="1400" u="none" dirty="0" smtClean="0">
              <a:solidFill>
                <a:schemeClr val="accent2">
                  <a:lumMod val="75000"/>
                </a:schemeClr>
              </a:solidFill>
            </a:rPr>
            <a:t>преобразовывать знаки и символы, модели и схемы</a:t>
          </a:r>
        </a:p>
        <a:p>
          <a:pPr algn="l"/>
          <a:r>
            <a:rPr lang="ru-RU" sz="1400" u="none" dirty="0" smtClean="0">
              <a:solidFill>
                <a:schemeClr val="tx1"/>
              </a:solidFill>
            </a:rPr>
            <a:t>10) </a:t>
          </a:r>
          <a:r>
            <a:rPr lang="ru-RU" sz="1400" u="none" dirty="0" smtClean="0">
              <a:solidFill>
                <a:schemeClr val="accent2">
                  <a:lumMod val="75000"/>
                </a:schemeClr>
              </a:solidFill>
            </a:rPr>
            <a:t>умение осознанно использовать речевые средства </a:t>
          </a:r>
          <a:r>
            <a:rPr lang="ru-RU" sz="1400" u="none" dirty="0" smtClean="0">
              <a:solidFill>
                <a:schemeClr val="tx1"/>
              </a:solidFill>
            </a:rPr>
            <a:t>в соответствии с задачей коммуникации   </a:t>
          </a:r>
          <a:endParaRPr lang="ru-RU" sz="1400" dirty="0" smtClean="0">
            <a:solidFill>
              <a:schemeClr val="tx1"/>
            </a:solidFill>
          </a:endParaRPr>
        </a:p>
        <a:p>
          <a:pPr algn="l"/>
          <a:r>
            <a:rPr lang="ru-RU" sz="1400" u="none" dirty="0" smtClean="0">
              <a:solidFill>
                <a:schemeClr val="tx1"/>
              </a:solidFill>
            </a:rPr>
            <a:t>11) формирование и развитие </a:t>
          </a:r>
          <a:r>
            <a:rPr lang="ru-RU" sz="1400" u="none" dirty="0" smtClean="0">
              <a:solidFill>
                <a:schemeClr val="accent2">
                  <a:lumMod val="75000"/>
                </a:schemeClr>
              </a:solidFill>
            </a:rPr>
            <a:t>компетентности в области использования ИКТ</a:t>
          </a:r>
        </a:p>
        <a:p>
          <a:pPr algn="ctr"/>
          <a:r>
            <a:rPr lang="ru-RU" sz="1400" u="none" dirty="0" smtClean="0">
              <a:solidFill>
                <a:schemeClr val="tx1"/>
              </a:solidFill>
            </a:rPr>
            <a:t> </a:t>
          </a:r>
        </a:p>
      </dgm:t>
    </dgm:pt>
    <dgm:pt modelId="{88F7BE42-3444-4D43-97BA-0CBB726FE61D}" type="sibTrans" cxnId="{DE4966C1-2299-4D3D-A1D4-BDD6404649AF}">
      <dgm:prSet/>
      <dgm:spPr/>
      <dgm:t>
        <a:bodyPr/>
        <a:lstStyle/>
        <a:p>
          <a:endParaRPr lang="ru-RU"/>
        </a:p>
      </dgm:t>
    </dgm:pt>
    <dgm:pt modelId="{ACA69302-FD03-4DA5-8621-934D01F171AF}" type="parTrans" cxnId="{DE4966C1-2299-4D3D-A1D4-BDD6404649AF}">
      <dgm:prSet/>
      <dgm:spPr/>
      <dgm:t>
        <a:bodyPr/>
        <a:lstStyle/>
        <a:p>
          <a:endParaRPr lang="ru-RU"/>
        </a:p>
      </dgm:t>
    </dgm:pt>
    <dgm:pt modelId="{6107E3C8-C7E1-415F-AFDC-80FDDECCDFFD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1400" dirty="0" smtClean="0">
              <a:solidFill>
                <a:schemeClr val="tx1"/>
              </a:solidFill>
            </a:rPr>
            <a:t>- освоение начальных форм </a:t>
          </a:r>
          <a:r>
            <a:rPr lang="ru-RU" sz="1400" dirty="0" smtClean="0">
              <a:solidFill>
                <a:schemeClr val="accent2">
                  <a:lumMod val="75000"/>
                </a:schemeClr>
              </a:solidFill>
            </a:rPr>
            <a:t>познавательной и личностной рефлексии</a:t>
          </a:r>
        </a:p>
        <a:p>
          <a:pPr algn="l"/>
          <a:r>
            <a:rPr lang="ru-RU" sz="1400" dirty="0" smtClean="0">
              <a:solidFill>
                <a:schemeClr val="tx1"/>
              </a:solidFill>
            </a:rPr>
            <a:t>-  </a:t>
          </a:r>
          <a:r>
            <a:rPr lang="ru-RU" sz="1400" dirty="0" smtClean="0">
              <a:solidFill>
                <a:schemeClr val="accent2">
                  <a:lumMod val="75000"/>
                </a:schemeClr>
              </a:solidFill>
            </a:rPr>
            <a:t>использование знаково-символических средств </a:t>
          </a:r>
          <a:r>
            <a:rPr lang="ru-RU" sz="1400" dirty="0" smtClean="0">
              <a:solidFill>
                <a:schemeClr val="tx1"/>
              </a:solidFill>
            </a:rPr>
            <a:t>представления информации для создания моделей изучаемых объектов и процессов</a:t>
          </a:r>
        </a:p>
        <a:p>
          <a:pPr algn="l"/>
          <a:r>
            <a:rPr lang="ru-RU" sz="1400" dirty="0" smtClean="0">
              <a:solidFill>
                <a:schemeClr val="tx1"/>
              </a:solidFill>
            </a:rPr>
            <a:t>- </a:t>
          </a:r>
          <a:r>
            <a:rPr lang="ru-RU" sz="1400" dirty="0" smtClean="0">
              <a:solidFill>
                <a:schemeClr val="accent2">
                  <a:lumMod val="75000"/>
                </a:schemeClr>
              </a:solidFill>
            </a:rPr>
            <a:t>активное использование речевых средств и средств ИКТ </a:t>
          </a:r>
        </a:p>
        <a:p>
          <a:pPr algn="l"/>
          <a:r>
            <a:rPr lang="ru-RU" sz="1400" dirty="0" smtClean="0">
              <a:solidFill>
                <a:schemeClr val="tx1"/>
              </a:solidFill>
            </a:rPr>
            <a:t>- овладение навыками </a:t>
          </a:r>
          <a:r>
            <a:rPr lang="ru-RU" sz="1400" dirty="0" smtClean="0">
              <a:solidFill>
                <a:schemeClr val="accent2">
                  <a:lumMod val="75000"/>
                </a:schemeClr>
              </a:solidFill>
            </a:rPr>
            <a:t>смыслового чтения текстов </a:t>
          </a:r>
        </a:p>
        <a:p>
          <a:pPr algn="l"/>
          <a:r>
            <a:rPr lang="ru-RU" sz="1400" dirty="0" smtClean="0">
              <a:solidFill>
                <a:schemeClr val="tx1"/>
              </a:solidFill>
            </a:rPr>
            <a:t>- овладение </a:t>
          </a:r>
          <a:r>
            <a:rPr lang="ru-RU" sz="1400" dirty="0" smtClean="0">
              <a:solidFill>
                <a:schemeClr val="accent2">
                  <a:lumMod val="75000"/>
                </a:schemeClr>
              </a:solidFill>
            </a:rPr>
            <a:t>логическими действиями </a:t>
          </a:r>
        </a:p>
        <a:p>
          <a:pPr algn="l"/>
          <a:r>
            <a:rPr lang="ru-RU" sz="1400" dirty="0" smtClean="0">
              <a:solidFill>
                <a:schemeClr val="tx1"/>
              </a:solidFill>
            </a:rPr>
            <a:t>- готовность конструктивно </a:t>
          </a:r>
          <a:r>
            <a:rPr lang="ru-RU" sz="1400" dirty="0" smtClean="0">
              <a:solidFill>
                <a:schemeClr val="accent2">
                  <a:lumMod val="75000"/>
                </a:schemeClr>
              </a:solidFill>
            </a:rPr>
            <a:t>разрешать конфликты посредством учета интересов </a:t>
          </a:r>
          <a:r>
            <a:rPr lang="ru-RU" sz="1400" dirty="0" smtClean="0">
              <a:solidFill>
                <a:schemeClr val="tx1"/>
              </a:solidFill>
            </a:rPr>
            <a:t>сторон и сотрудничества</a:t>
          </a:r>
          <a:endParaRPr lang="ru-RU" sz="1400" dirty="0">
            <a:solidFill>
              <a:schemeClr val="tx1"/>
            </a:solidFill>
          </a:endParaRPr>
        </a:p>
      </dgm:t>
    </dgm:pt>
    <dgm:pt modelId="{4D05ED60-38EE-43B3-879D-E039C7A3AAA7}" type="sibTrans" cxnId="{67BE8EFA-4AAB-4C9E-A770-ACA2FE794B6A}">
      <dgm:prSet/>
      <dgm:spPr/>
      <dgm:t>
        <a:bodyPr/>
        <a:lstStyle/>
        <a:p>
          <a:endParaRPr lang="ru-RU"/>
        </a:p>
      </dgm:t>
    </dgm:pt>
    <dgm:pt modelId="{DA8E3E6D-8580-4577-A771-86F1287A9352}" type="parTrans" cxnId="{67BE8EFA-4AAB-4C9E-A770-ACA2FE794B6A}">
      <dgm:prSet/>
      <dgm:spPr/>
      <dgm:t>
        <a:bodyPr/>
        <a:lstStyle/>
        <a:p>
          <a:endParaRPr lang="ru-RU"/>
        </a:p>
      </dgm:t>
    </dgm:pt>
    <dgm:pt modelId="{2A6A6A37-2D0C-463E-AEE4-0451A4851F54}" type="pres">
      <dgm:prSet presAssocID="{3B758387-FC04-406E-95A4-2939A8001FE7}" presName="Name0" presStyleCnt="0">
        <dgm:presLayoutVars>
          <dgm:dir/>
          <dgm:resizeHandles val="exact"/>
        </dgm:presLayoutVars>
      </dgm:prSet>
      <dgm:spPr/>
    </dgm:pt>
    <dgm:pt modelId="{3A36181E-9547-4C29-A2F0-148B6984343B}" type="pres">
      <dgm:prSet presAssocID="{3B758387-FC04-406E-95A4-2939A8001FE7}" presName="fgShape" presStyleLbl="fgShp" presStyleIdx="0" presStyleCnt="1" custScaleY="18700" custLinFactNeighborX="144" custLinFactNeighborY="73983"/>
      <dgm:spPr/>
    </dgm:pt>
    <dgm:pt modelId="{7DE44A75-27FC-4AFA-8102-E19AFD9224A8}" type="pres">
      <dgm:prSet presAssocID="{3B758387-FC04-406E-95A4-2939A8001FE7}" presName="linComp" presStyleCnt="0"/>
      <dgm:spPr/>
    </dgm:pt>
    <dgm:pt modelId="{E7F4AE94-520F-4A6C-BEF5-55C0510082AF}" type="pres">
      <dgm:prSet presAssocID="{6107E3C8-C7E1-415F-AFDC-80FDDECCDFFD}" presName="compNode" presStyleCnt="0"/>
      <dgm:spPr/>
    </dgm:pt>
    <dgm:pt modelId="{1511CF29-7AF7-4C86-A577-9DE686917204}" type="pres">
      <dgm:prSet presAssocID="{6107E3C8-C7E1-415F-AFDC-80FDDECCDFFD}" presName="bkgdShape" presStyleLbl="node1" presStyleIdx="0" presStyleCnt="3" custLinFactNeighborX="-64" custLinFactNeighborY="-1220"/>
      <dgm:spPr/>
      <dgm:t>
        <a:bodyPr/>
        <a:lstStyle/>
        <a:p>
          <a:endParaRPr lang="ru-RU"/>
        </a:p>
      </dgm:t>
    </dgm:pt>
    <dgm:pt modelId="{042688F9-9C77-4A56-BD41-1893B61A5C9B}" type="pres">
      <dgm:prSet presAssocID="{6107E3C8-C7E1-415F-AFDC-80FDDECCDFF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6AD2F-9B12-4C7C-9142-A769384AACD7}" type="pres">
      <dgm:prSet presAssocID="{6107E3C8-C7E1-415F-AFDC-80FDDECCDFFD}" presName="invisiNode" presStyleLbl="node1" presStyleIdx="0" presStyleCnt="3"/>
      <dgm:spPr/>
    </dgm:pt>
    <dgm:pt modelId="{FFCA9778-E4E5-45A7-84B5-9FCD3E9F926F}" type="pres">
      <dgm:prSet presAssocID="{6107E3C8-C7E1-415F-AFDC-80FDDECCDFFD}" presName="imagNode" presStyleLbl="fgImgPlace1" presStyleIdx="0" presStyleCnt="3" custScaleX="52821" custScaleY="47074" custLinFactNeighborX="1550" custLinFactNeighborY="-3715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4C3820A-9E05-4430-AB16-6DCE582762A1}" type="pres">
      <dgm:prSet presAssocID="{4D05ED60-38EE-43B3-879D-E039C7A3AAA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D8A27A5-89CF-4A1E-B3A1-40F4A9B83E5C}" type="pres">
      <dgm:prSet presAssocID="{0353B20D-4C2B-43F7-A110-9B9803AF174B}" presName="compNode" presStyleCnt="0"/>
      <dgm:spPr/>
    </dgm:pt>
    <dgm:pt modelId="{12E3EF7A-AB56-4463-8DC3-B409588BEFEE}" type="pres">
      <dgm:prSet presAssocID="{0353B20D-4C2B-43F7-A110-9B9803AF174B}" presName="bkgdShape" presStyleLbl="node1" presStyleIdx="1" presStyleCnt="3"/>
      <dgm:spPr/>
      <dgm:t>
        <a:bodyPr/>
        <a:lstStyle/>
        <a:p>
          <a:endParaRPr lang="ru-RU"/>
        </a:p>
      </dgm:t>
    </dgm:pt>
    <dgm:pt modelId="{001FC7B0-C5BB-4749-971C-058F323E579B}" type="pres">
      <dgm:prSet presAssocID="{0353B20D-4C2B-43F7-A110-9B9803AF174B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59AB2-F011-42A6-BD63-E39324BD1FB8}" type="pres">
      <dgm:prSet presAssocID="{0353B20D-4C2B-43F7-A110-9B9803AF174B}" presName="invisiNode" presStyleLbl="node1" presStyleIdx="1" presStyleCnt="3"/>
      <dgm:spPr/>
    </dgm:pt>
    <dgm:pt modelId="{90633B87-FF55-4B06-8BB0-D0E783C0D935}" type="pres">
      <dgm:prSet presAssocID="{0353B20D-4C2B-43F7-A110-9B9803AF174B}" presName="imagNode" presStyleLbl="fgImgPlace1" presStyleIdx="1" presStyleCnt="3" custScaleX="54933" custScaleY="48144" custLinFactNeighborX="1047" custLinFactNeighborY="-4290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3DC59CF-BA8A-47EB-BDA8-6A7B9CB9EBAE}" type="pres">
      <dgm:prSet presAssocID="{88F7BE42-3444-4D43-97BA-0CBB726FE61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6730D76-2680-41C8-B30E-402BCF3432FE}" type="pres">
      <dgm:prSet presAssocID="{7EF8C140-809C-4353-9B0D-0099ADC3118B}" presName="compNode" presStyleCnt="0"/>
      <dgm:spPr/>
    </dgm:pt>
    <dgm:pt modelId="{6034F2A2-57E4-49E4-995D-50F64A6F5DE4}" type="pres">
      <dgm:prSet presAssocID="{7EF8C140-809C-4353-9B0D-0099ADC3118B}" presName="bkgdShape" presStyleLbl="node1" presStyleIdx="2" presStyleCnt="3" custLinFactNeighborX="6371"/>
      <dgm:spPr/>
      <dgm:t>
        <a:bodyPr/>
        <a:lstStyle/>
        <a:p>
          <a:endParaRPr lang="ru-RU"/>
        </a:p>
      </dgm:t>
    </dgm:pt>
    <dgm:pt modelId="{1805D1B3-60EC-427C-85AE-19B2B06219A0}" type="pres">
      <dgm:prSet presAssocID="{7EF8C140-809C-4353-9B0D-0099ADC3118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914DE9-3BDB-4B2B-B579-3C10D50CCA98}" type="pres">
      <dgm:prSet presAssocID="{7EF8C140-809C-4353-9B0D-0099ADC3118B}" presName="invisiNode" presStyleLbl="node1" presStyleIdx="2" presStyleCnt="3"/>
      <dgm:spPr/>
    </dgm:pt>
    <dgm:pt modelId="{E072AF11-14FE-4BAC-8A5E-35C9CCF51A66}" type="pres">
      <dgm:prSet presAssocID="{7EF8C140-809C-4353-9B0D-0099ADC3118B}" presName="imagNode" presStyleLbl="fgImgPlace1" presStyleIdx="2" presStyleCnt="3" custScaleX="52821" custScaleY="47074" custLinFactNeighborY="-4081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59292DB-B57D-4833-83C4-81F970634EA3}" type="presOf" srcId="{7EF8C140-809C-4353-9B0D-0099ADC3118B}" destId="{1805D1B3-60EC-427C-85AE-19B2B06219A0}" srcOrd="1" destOrd="0" presId="urn:microsoft.com/office/officeart/2005/8/layout/hList7#2"/>
    <dgm:cxn modelId="{B4FB8B9D-93F4-4AA8-8EA1-EFACBD10429F}" type="presOf" srcId="{4D05ED60-38EE-43B3-879D-E039C7A3AAA7}" destId="{B4C3820A-9E05-4430-AB16-6DCE582762A1}" srcOrd="0" destOrd="0" presId="urn:microsoft.com/office/officeart/2005/8/layout/hList7#2"/>
    <dgm:cxn modelId="{DE4966C1-2299-4D3D-A1D4-BDD6404649AF}" srcId="{3B758387-FC04-406E-95A4-2939A8001FE7}" destId="{0353B20D-4C2B-43F7-A110-9B9803AF174B}" srcOrd="1" destOrd="0" parTransId="{ACA69302-FD03-4DA5-8621-934D01F171AF}" sibTransId="{88F7BE42-3444-4D43-97BA-0CBB726FE61D}"/>
    <dgm:cxn modelId="{47737230-D4F2-4234-9C4D-3E5E0B65E5EC}" type="presOf" srcId="{7EF8C140-809C-4353-9B0D-0099ADC3118B}" destId="{6034F2A2-57E4-49E4-995D-50F64A6F5DE4}" srcOrd="0" destOrd="0" presId="urn:microsoft.com/office/officeart/2005/8/layout/hList7#2"/>
    <dgm:cxn modelId="{CE2658DF-6DCF-442B-96A0-796179968925}" type="presOf" srcId="{6107E3C8-C7E1-415F-AFDC-80FDDECCDFFD}" destId="{1511CF29-7AF7-4C86-A577-9DE686917204}" srcOrd="0" destOrd="0" presId="urn:microsoft.com/office/officeart/2005/8/layout/hList7#2"/>
    <dgm:cxn modelId="{7D21C2EE-DE51-4E71-ADDE-77A063541562}" type="presOf" srcId="{3B758387-FC04-406E-95A4-2939A8001FE7}" destId="{2A6A6A37-2D0C-463E-AEE4-0451A4851F54}" srcOrd="0" destOrd="0" presId="urn:microsoft.com/office/officeart/2005/8/layout/hList7#2"/>
    <dgm:cxn modelId="{7915FC21-15BE-4020-B649-5877817FFD01}" type="presOf" srcId="{0353B20D-4C2B-43F7-A110-9B9803AF174B}" destId="{001FC7B0-C5BB-4749-971C-058F323E579B}" srcOrd="1" destOrd="0" presId="urn:microsoft.com/office/officeart/2005/8/layout/hList7#2"/>
    <dgm:cxn modelId="{4E3F64A5-151B-4F27-B6D7-B5CC7AF0B829}" type="presOf" srcId="{0353B20D-4C2B-43F7-A110-9B9803AF174B}" destId="{12E3EF7A-AB56-4463-8DC3-B409588BEFEE}" srcOrd="0" destOrd="0" presId="urn:microsoft.com/office/officeart/2005/8/layout/hList7#2"/>
    <dgm:cxn modelId="{241BC653-F342-44AD-B77F-9E290EF11053}" srcId="{3B758387-FC04-406E-95A4-2939A8001FE7}" destId="{7EF8C140-809C-4353-9B0D-0099ADC3118B}" srcOrd="2" destOrd="0" parTransId="{CCFEE5B5-D8D2-4819-9B3B-684BA868840B}" sibTransId="{A4007449-65B9-4D94-8939-74BB71835354}"/>
    <dgm:cxn modelId="{91383B83-2BC9-47FD-8C1A-D1BA627EA1E6}" type="presOf" srcId="{6107E3C8-C7E1-415F-AFDC-80FDDECCDFFD}" destId="{042688F9-9C77-4A56-BD41-1893B61A5C9B}" srcOrd="1" destOrd="0" presId="urn:microsoft.com/office/officeart/2005/8/layout/hList7#2"/>
    <dgm:cxn modelId="{67BE8EFA-4AAB-4C9E-A770-ACA2FE794B6A}" srcId="{3B758387-FC04-406E-95A4-2939A8001FE7}" destId="{6107E3C8-C7E1-415F-AFDC-80FDDECCDFFD}" srcOrd="0" destOrd="0" parTransId="{DA8E3E6D-8580-4577-A771-86F1287A9352}" sibTransId="{4D05ED60-38EE-43B3-879D-E039C7A3AAA7}"/>
    <dgm:cxn modelId="{87E5EB99-F795-46DE-A8AD-8AC6CC9656EA}" type="presOf" srcId="{88F7BE42-3444-4D43-97BA-0CBB726FE61D}" destId="{A3DC59CF-BA8A-47EB-BDA8-6A7B9CB9EBAE}" srcOrd="0" destOrd="0" presId="urn:microsoft.com/office/officeart/2005/8/layout/hList7#2"/>
    <dgm:cxn modelId="{D701D4F6-779D-488A-8850-6F0D2924546F}" type="presParOf" srcId="{2A6A6A37-2D0C-463E-AEE4-0451A4851F54}" destId="{3A36181E-9547-4C29-A2F0-148B6984343B}" srcOrd="0" destOrd="0" presId="urn:microsoft.com/office/officeart/2005/8/layout/hList7#2"/>
    <dgm:cxn modelId="{1704A9D1-A506-4FDE-BE35-38DC77C61FC7}" type="presParOf" srcId="{2A6A6A37-2D0C-463E-AEE4-0451A4851F54}" destId="{7DE44A75-27FC-4AFA-8102-E19AFD9224A8}" srcOrd="1" destOrd="0" presId="urn:microsoft.com/office/officeart/2005/8/layout/hList7#2"/>
    <dgm:cxn modelId="{046B29A0-B4B1-4E1B-9E00-C809D6349C9B}" type="presParOf" srcId="{7DE44A75-27FC-4AFA-8102-E19AFD9224A8}" destId="{E7F4AE94-520F-4A6C-BEF5-55C0510082AF}" srcOrd="0" destOrd="0" presId="urn:microsoft.com/office/officeart/2005/8/layout/hList7#2"/>
    <dgm:cxn modelId="{2FF47012-C502-4298-82B8-3B83E415BAA3}" type="presParOf" srcId="{E7F4AE94-520F-4A6C-BEF5-55C0510082AF}" destId="{1511CF29-7AF7-4C86-A577-9DE686917204}" srcOrd="0" destOrd="0" presId="urn:microsoft.com/office/officeart/2005/8/layout/hList7#2"/>
    <dgm:cxn modelId="{C1D33AC5-B568-4732-A295-0B01F8280958}" type="presParOf" srcId="{E7F4AE94-520F-4A6C-BEF5-55C0510082AF}" destId="{042688F9-9C77-4A56-BD41-1893B61A5C9B}" srcOrd="1" destOrd="0" presId="urn:microsoft.com/office/officeart/2005/8/layout/hList7#2"/>
    <dgm:cxn modelId="{05E28674-2014-4255-9847-E0005FC5DF0D}" type="presParOf" srcId="{E7F4AE94-520F-4A6C-BEF5-55C0510082AF}" destId="{5C66AD2F-9B12-4C7C-9142-A769384AACD7}" srcOrd="2" destOrd="0" presId="urn:microsoft.com/office/officeart/2005/8/layout/hList7#2"/>
    <dgm:cxn modelId="{A08147C9-82AE-49C8-BCBE-A03C591345C4}" type="presParOf" srcId="{E7F4AE94-520F-4A6C-BEF5-55C0510082AF}" destId="{FFCA9778-E4E5-45A7-84B5-9FCD3E9F926F}" srcOrd="3" destOrd="0" presId="urn:microsoft.com/office/officeart/2005/8/layout/hList7#2"/>
    <dgm:cxn modelId="{CA2A11BB-25A0-411D-ADDF-A9E94641F335}" type="presParOf" srcId="{7DE44A75-27FC-4AFA-8102-E19AFD9224A8}" destId="{B4C3820A-9E05-4430-AB16-6DCE582762A1}" srcOrd="1" destOrd="0" presId="urn:microsoft.com/office/officeart/2005/8/layout/hList7#2"/>
    <dgm:cxn modelId="{D24A81E5-0725-40A4-902A-4E4CE0693BFC}" type="presParOf" srcId="{7DE44A75-27FC-4AFA-8102-E19AFD9224A8}" destId="{1D8A27A5-89CF-4A1E-B3A1-40F4A9B83E5C}" srcOrd="2" destOrd="0" presId="urn:microsoft.com/office/officeart/2005/8/layout/hList7#2"/>
    <dgm:cxn modelId="{DC9F313D-F654-4551-A6E5-540FE2A92D2F}" type="presParOf" srcId="{1D8A27A5-89CF-4A1E-B3A1-40F4A9B83E5C}" destId="{12E3EF7A-AB56-4463-8DC3-B409588BEFEE}" srcOrd="0" destOrd="0" presId="urn:microsoft.com/office/officeart/2005/8/layout/hList7#2"/>
    <dgm:cxn modelId="{5625D872-3B11-45DC-9987-2A3E472239EB}" type="presParOf" srcId="{1D8A27A5-89CF-4A1E-B3A1-40F4A9B83E5C}" destId="{001FC7B0-C5BB-4749-971C-058F323E579B}" srcOrd="1" destOrd="0" presId="urn:microsoft.com/office/officeart/2005/8/layout/hList7#2"/>
    <dgm:cxn modelId="{44C9108F-D72B-4E94-9E22-C99E348D5A8F}" type="presParOf" srcId="{1D8A27A5-89CF-4A1E-B3A1-40F4A9B83E5C}" destId="{8D359AB2-F011-42A6-BD63-E39324BD1FB8}" srcOrd="2" destOrd="0" presId="urn:microsoft.com/office/officeart/2005/8/layout/hList7#2"/>
    <dgm:cxn modelId="{F5E42E72-D274-4D08-82D8-D4128E5A2635}" type="presParOf" srcId="{1D8A27A5-89CF-4A1E-B3A1-40F4A9B83E5C}" destId="{90633B87-FF55-4B06-8BB0-D0E783C0D935}" srcOrd="3" destOrd="0" presId="urn:microsoft.com/office/officeart/2005/8/layout/hList7#2"/>
    <dgm:cxn modelId="{CA38E7A3-E162-464E-8B69-4977CAC20FEC}" type="presParOf" srcId="{7DE44A75-27FC-4AFA-8102-E19AFD9224A8}" destId="{A3DC59CF-BA8A-47EB-BDA8-6A7B9CB9EBAE}" srcOrd="3" destOrd="0" presId="urn:microsoft.com/office/officeart/2005/8/layout/hList7#2"/>
    <dgm:cxn modelId="{AFA8430C-97D7-48A5-8BF1-1C1AD8F1E905}" type="presParOf" srcId="{7DE44A75-27FC-4AFA-8102-E19AFD9224A8}" destId="{36730D76-2680-41C8-B30E-402BCF3432FE}" srcOrd="4" destOrd="0" presId="urn:microsoft.com/office/officeart/2005/8/layout/hList7#2"/>
    <dgm:cxn modelId="{23CBA091-3B26-4A14-9499-5508A704C307}" type="presParOf" srcId="{36730D76-2680-41C8-B30E-402BCF3432FE}" destId="{6034F2A2-57E4-49E4-995D-50F64A6F5DE4}" srcOrd="0" destOrd="0" presId="urn:microsoft.com/office/officeart/2005/8/layout/hList7#2"/>
    <dgm:cxn modelId="{5B0B58CA-CFAA-4FB4-92D3-896EB102A76C}" type="presParOf" srcId="{36730D76-2680-41C8-B30E-402BCF3432FE}" destId="{1805D1B3-60EC-427C-85AE-19B2B06219A0}" srcOrd="1" destOrd="0" presId="urn:microsoft.com/office/officeart/2005/8/layout/hList7#2"/>
    <dgm:cxn modelId="{AA76DECB-F555-476F-9296-A9F8C03C51CB}" type="presParOf" srcId="{36730D76-2680-41C8-B30E-402BCF3432FE}" destId="{C9914DE9-3BDB-4B2B-B579-3C10D50CCA98}" srcOrd="2" destOrd="0" presId="urn:microsoft.com/office/officeart/2005/8/layout/hList7#2"/>
    <dgm:cxn modelId="{F2C1F3B3-B519-4DE6-BB34-BDE9DFAEC0E2}" type="presParOf" srcId="{36730D76-2680-41C8-B30E-402BCF3432FE}" destId="{E072AF11-14FE-4BAC-8A5E-35C9CCF51A66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0F433-F0C9-A244-9140-DE30D56FC748}">
      <dsp:nvSpPr>
        <dsp:cNvPr id="0" name=""/>
        <dsp:cNvSpPr/>
      </dsp:nvSpPr>
      <dsp:spPr>
        <a:xfrm rot="5400000">
          <a:off x="522958" y="2037689"/>
          <a:ext cx="1567640" cy="260851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E0365B-8B46-5A4D-ACCE-0CBCD2A958CA}">
      <dsp:nvSpPr>
        <dsp:cNvPr id="0" name=""/>
        <dsp:cNvSpPr/>
      </dsp:nvSpPr>
      <dsp:spPr>
        <a:xfrm>
          <a:off x="261280" y="2817074"/>
          <a:ext cx="2354985" cy="2064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Недопустимый уровень </a:t>
          </a:r>
          <a:r>
            <a:rPr lang="ru-RU" sz="2400" kern="1200" dirty="0" smtClean="0"/>
            <a:t>реализации управленческих функций в работе учителя</a:t>
          </a:r>
          <a:endParaRPr lang="ru-RU" sz="2400" kern="1200" dirty="0"/>
        </a:p>
      </dsp:txBody>
      <dsp:txXfrm>
        <a:off x="261280" y="2817074"/>
        <a:ext cx="2354985" cy="2064283"/>
      </dsp:txXfrm>
    </dsp:sp>
    <dsp:sp modelId="{BCA2E602-D802-F145-91F4-A6CE7079C39D}">
      <dsp:nvSpPr>
        <dsp:cNvPr id="0" name=""/>
        <dsp:cNvSpPr/>
      </dsp:nvSpPr>
      <dsp:spPr>
        <a:xfrm>
          <a:off x="2171928" y="1845647"/>
          <a:ext cx="444336" cy="44433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EF3729-DB39-2D4F-9D27-110779A957E9}">
      <dsp:nvSpPr>
        <dsp:cNvPr id="0" name=""/>
        <dsp:cNvSpPr/>
      </dsp:nvSpPr>
      <dsp:spPr>
        <a:xfrm rot="5400000">
          <a:off x="3405920" y="1324297"/>
          <a:ext cx="1567640" cy="260851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9B6481-F426-CF4B-B815-B10632A5C6DD}">
      <dsp:nvSpPr>
        <dsp:cNvPr id="0" name=""/>
        <dsp:cNvSpPr/>
      </dsp:nvSpPr>
      <dsp:spPr>
        <a:xfrm>
          <a:off x="3144242" y="2103683"/>
          <a:ext cx="2354985" cy="2064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Обязательный  уровень </a:t>
          </a:r>
          <a:r>
            <a:rPr lang="ru-RU" sz="2400" kern="1200" dirty="0" smtClean="0"/>
            <a:t>реализации управленческих функций в работе учителя</a:t>
          </a:r>
          <a:endParaRPr lang="ru-RU" sz="2400" kern="1200" dirty="0"/>
        </a:p>
      </dsp:txBody>
      <dsp:txXfrm>
        <a:off x="3144242" y="2103683"/>
        <a:ext cx="2354985" cy="2064283"/>
      </dsp:txXfrm>
    </dsp:sp>
    <dsp:sp modelId="{B34FD5B2-1595-214E-82D3-B8F337DF28DC}">
      <dsp:nvSpPr>
        <dsp:cNvPr id="0" name=""/>
        <dsp:cNvSpPr/>
      </dsp:nvSpPr>
      <dsp:spPr>
        <a:xfrm>
          <a:off x="5054891" y="1132255"/>
          <a:ext cx="444336" cy="44433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AEB0CF-0593-AD40-9FCF-E4E1AED78922}">
      <dsp:nvSpPr>
        <dsp:cNvPr id="0" name=""/>
        <dsp:cNvSpPr/>
      </dsp:nvSpPr>
      <dsp:spPr>
        <a:xfrm rot="5400000">
          <a:off x="6288883" y="610905"/>
          <a:ext cx="1567640" cy="260851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DC0915-8C9B-0545-9CF4-DE640B5428CE}">
      <dsp:nvSpPr>
        <dsp:cNvPr id="0" name=""/>
        <dsp:cNvSpPr/>
      </dsp:nvSpPr>
      <dsp:spPr>
        <a:xfrm>
          <a:off x="6027205" y="1390291"/>
          <a:ext cx="2354985" cy="2064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Оптимальный уровень </a:t>
          </a:r>
          <a:r>
            <a:rPr lang="ru-RU" sz="2400" kern="1200" dirty="0" smtClean="0"/>
            <a:t>реализации управленческих функций в работе учителя</a:t>
          </a:r>
          <a:endParaRPr lang="ru-RU" sz="2400" kern="1200" dirty="0"/>
        </a:p>
      </dsp:txBody>
      <dsp:txXfrm>
        <a:off x="6027205" y="1390291"/>
        <a:ext cx="2354985" cy="20642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AF97E-9992-4A75-B544-A7AABBAB8C53}">
      <dsp:nvSpPr>
        <dsp:cNvPr id="0" name=""/>
        <dsp:cNvSpPr/>
      </dsp:nvSpPr>
      <dsp:spPr>
        <a:xfrm>
          <a:off x="1607336" y="174614"/>
          <a:ext cx="5514363" cy="2442705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DF3B8-1B27-4D03-88AD-C4862BEA9A31}">
      <dsp:nvSpPr>
        <dsp:cNvPr id="0" name=""/>
        <dsp:cNvSpPr/>
      </dsp:nvSpPr>
      <dsp:spPr>
        <a:xfrm>
          <a:off x="3859639" y="4375624"/>
          <a:ext cx="853281" cy="54610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51321C-B363-4F1F-89A6-C43D4F582468}">
      <dsp:nvSpPr>
        <dsp:cNvPr id="0" name=""/>
        <dsp:cNvSpPr/>
      </dsp:nvSpPr>
      <dsp:spPr>
        <a:xfrm>
          <a:off x="2238404" y="4812504"/>
          <a:ext cx="4095750" cy="1023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2238404" y="4812504"/>
        <a:ext cx="4095750" cy="1023937"/>
      </dsp:txXfrm>
    </dsp:sp>
    <dsp:sp modelId="{505A5673-73AC-46F9-907D-16FBE26AC97C}">
      <dsp:nvSpPr>
        <dsp:cNvPr id="0" name=""/>
        <dsp:cNvSpPr/>
      </dsp:nvSpPr>
      <dsp:spPr>
        <a:xfrm>
          <a:off x="3678743" y="2278600"/>
          <a:ext cx="1535906" cy="1535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3903671" y="2503528"/>
        <a:ext cx="1086050" cy="1086050"/>
      </dsp:txXfrm>
    </dsp:sp>
    <dsp:sp modelId="{3746E4D7-363C-42FF-A621-57D3D0A8DC87}">
      <dsp:nvSpPr>
        <dsp:cNvPr id="0" name=""/>
        <dsp:cNvSpPr/>
      </dsp:nvSpPr>
      <dsp:spPr>
        <a:xfrm rot="20313400">
          <a:off x="4051814" y="641283"/>
          <a:ext cx="3279973" cy="1775185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Безотметочное оценивание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32155" y="901253"/>
        <a:ext cx="2319291" cy="1255245"/>
      </dsp:txXfrm>
    </dsp:sp>
    <dsp:sp modelId="{6D35E4A0-43F7-4D97-A293-B57C9AFFAAA3}">
      <dsp:nvSpPr>
        <dsp:cNvPr id="0" name=""/>
        <dsp:cNvSpPr/>
      </dsp:nvSpPr>
      <dsp:spPr>
        <a:xfrm rot="1926781">
          <a:off x="1107270" y="674677"/>
          <a:ext cx="3477460" cy="1696515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Традиционное оценивание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16532" y="923126"/>
        <a:ext cx="2458936" cy="1199617"/>
      </dsp:txXfrm>
    </dsp:sp>
    <dsp:sp modelId="{5BA70969-4121-4EF6-AAB8-D40E2DBEA4E9}">
      <dsp:nvSpPr>
        <dsp:cNvPr id="0" name=""/>
        <dsp:cNvSpPr/>
      </dsp:nvSpPr>
      <dsp:spPr>
        <a:xfrm>
          <a:off x="1393045" y="5"/>
          <a:ext cx="5950749" cy="546099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36F81-ACB3-4A2A-9EBB-CF083AAEC84C}">
      <dsp:nvSpPr>
        <dsp:cNvPr id="0" name=""/>
        <dsp:cNvSpPr/>
      </dsp:nvSpPr>
      <dsp:spPr>
        <a:xfrm>
          <a:off x="3494684" y="1157462"/>
          <a:ext cx="327248" cy="726027"/>
        </a:xfrm>
        <a:custGeom>
          <a:avLst/>
          <a:gdLst/>
          <a:ahLst/>
          <a:cxnLst/>
          <a:rect l="0" t="0" r="0" b="0"/>
          <a:pathLst>
            <a:path>
              <a:moveTo>
                <a:pt x="327248" y="0"/>
              </a:moveTo>
              <a:lnTo>
                <a:pt x="327248" y="726027"/>
              </a:lnTo>
              <a:lnTo>
                <a:pt x="0" y="7260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245E31-C0E1-4183-91BF-B6F2AD3BCBB1}">
      <dsp:nvSpPr>
        <dsp:cNvPr id="0" name=""/>
        <dsp:cNvSpPr/>
      </dsp:nvSpPr>
      <dsp:spPr>
        <a:xfrm>
          <a:off x="3821933" y="1157462"/>
          <a:ext cx="2641227" cy="1567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8033"/>
              </a:lnTo>
              <a:lnTo>
                <a:pt x="2641227" y="1368033"/>
              </a:lnTo>
              <a:lnTo>
                <a:pt x="2641227" y="15676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3CABCF-38CB-4180-8C50-32CFD00C5DA4}">
      <dsp:nvSpPr>
        <dsp:cNvPr id="0" name=""/>
        <dsp:cNvSpPr/>
      </dsp:nvSpPr>
      <dsp:spPr>
        <a:xfrm>
          <a:off x="3776213" y="1157462"/>
          <a:ext cx="91440" cy="15676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68033"/>
              </a:lnTo>
              <a:lnTo>
                <a:pt x="92583" y="1368033"/>
              </a:lnTo>
              <a:lnTo>
                <a:pt x="92583" y="15676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F3548A-20DA-43B8-BDE8-7A8867090507}">
      <dsp:nvSpPr>
        <dsp:cNvPr id="0" name=""/>
        <dsp:cNvSpPr/>
      </dsp:nvSpPr>
      <dsp:spPr>
        <a:xfrm>
          <a:off x="1219280" y="1157462"/>
          <a:ext cx="2602652" cy="1567656"/>
        </a:xfrm>
        <a:custGeom>
          <a:avLst/>
          <a:gdLst/>
          <a:ahLst/>
          <a:cxnLst/>
          <a:rect l="0" t="0" r="0" b="0"/>
          <a:pathLst>
            <a:path>
              <a:moveTo>
                <a:pt x="2602652" y="0"/>
              </a:moveTo>
              <a:lnTo>
                <a:pt x="2602652" y="1368033"/>
              </a:lnTo>
              <a:lnTo>
                <a:pt x="0" y="1368033"/>
              </a:lnTo>
              <a:lnTo>
                <a:pt x="0" y="15676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C10E80-AE64-4F70-9319-EAD4EB0B4E87}">
      <dsp:nvSpPr>
        <dsp:cNvPr id="0" name=""/>
        <dsp:cNvSpPr/>
      </dsp:nvSpPr>
      <dsp:spPr>
        <a:xfrm>
          <a:off x="2539661" y="206877"/>
          <a:ext cx="2564543" cy="950584"/>
        </a:xfrm>
        <a:prstGeom prst="rect">
          <a:avLst/>
        </a:prstGeom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5400000" scaled="1"/>
          <a:tileRect/>
        </a:gra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Личностные</a:t>
          </a:r>
          <a:endParaRPr lang="ru-RU" sz="2400" kern="1200" dirty="0"/>
        </a:p>
      </dsp:txBody>
      <dsp:txXfrm>
        <a:off x="2539661" y="206877"/>
        <a:ext cx="2564543" cy="950584"/>
      </dsp:txXfrm>
    </dsp:sp>
    <dsp:sp modelId="{53E2497A-C76D-40FF-A06E-7421201953AE}">
      <dsp:nvSpPr>
        <dsp:cNvPr id="0" name=""/>
        <dsp:cNvSpPr/>
      </dsp:nvSpPr>
      <dsp:spPr>
        <a:xfrm>
          <a:off x="138161" y="2725118"/>
          <a:ext cx="2162237" cy="950584"/>
        </a:xfrm>
        <a:prstGeom prst="rect">
          <a:avLst/>
        </a:prstGeom>
        <a:gradFill flip="none" rotWithShape="0">
          <a:gsLst>
            <a:gs pos="0">
              <a:schemeClr val="tx2">
                <a:lumMod val="40000"/>
                <a:lumOff val="60000"/>
                <a:shade val="30000"/>
                <a:satMod val="115000"/>
              </a:schemeClr>
            </a:gs>
            <a:gs pos="50000">
              <a:schemeClr val="tx2">
                <a:lumMod val="40000"/>
                <a:lumOff val="60000"/>
                <a:shade val="67500"/>
                <a:satMod val="115000"/>
              </a:schemeClr>
            </a:gs>
            <a:gs pos="100000">
              <a:schemeClr val="tx2">
                <a:lumMod val="40000"/>
                <a:lumOff val="60000"/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Регулятивные</a:t>
          </a: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8161" y="2725118"/>
        <a:ext cx="2162237" cy="950584"/>
      </dsp:txXfrm>
    </dsp:sp>
    <dsp:sp modelId="{F816B6D6-2BAB-47E7-9AA3-63EF25A82134}">
      <dsp:nvSpPr>
        <dsp:cNvPr id="0" name=""/>
        <dsp:cNvSpPr/>
      </dsp:nvSpPr>
      <dsp:spPr>
        <a:xfrm>
          <a:off x="2633388" y="2725118"/>
          <a:ext cx="2470816" cy="950584"/>
        </a:xfrm>
        <a:prstGeom prst="rect">
          <a:avLst/>
        </a:prstGeom>
        <a:gradFill flip="none" rotWithShape="0">
          <a:gsLst>
            <a:gs pos="0">
              <a:schemeClr val="tx2">
                <a:lumMod val="40000"/>
                <a:lumOff val="60000"/>
                <a:shade val="30000"/>
                <a:satMod val="115000"/>
              </a:schemeClr>
            </a:gs>
            <a:gs pos="50000">
              <a:schemeClr val="tx2">
                <a:lumMod val="40000"/>
                <a:lumOff val="60000"/>
                <a:shade val="67500"/>
                <a:satMod val="115000"/>
              </a:schemeClr>
            </a:gs>
            <a:gs pos="100000">
              <a:schemeClr val="tx2">
                <a:lumMod val="40000"/>
                <a:lumOff val="60000"/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Коммуникативные </a:t>
          </a:r>
          <a:endParaRPr lang="ru-RU" sz="2400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33388" y="2725118"/>
        <a:ext cx="2470816" cy="950584"/>
      </dsp:txXfrm>
    </dsp:sp>
    <dsp:sp modelId="{D5E1A1C2-AFC8-496C-A9F7-44D7B567912B}">
      <dsp:nvSpPr>
        <dsp:cNvPr id="0" name=""/>
        <dsp:cNvSpPr/>
      </dsp:nvSpPr>
      <dsp:spPr>
        <a:xfrm>
          <a:off x="5357022" y="2725118"/>
          <a:ext cx="2212276" cy="950584"/>
        </a:xfrm>
        <a:prstGeom prst="rect">
          <a:avLst/>
        </a:prstGeom>
        <a:gradFill flip="none" rotWithShape="0">
          <a:gsLst>
            <a:gs pos="0">
              <a:schemeClr val="tx2">
                <a:lumMod val="40000"/>
                <a:lumOff val="60000"/>
                <a:shade val="30000"/>
                <a:satMod val="115000"/>
              </a:schemeClr>
            </a:gs>
            <a:gs pos="50000">
              <a:schemeClr val="tx2">
                <a:lumMod val="40000"/>
                <a:lumOff val="60000"/>
                <a:shade val="67500"/>
                <a:satMod val="115000"/>
              </a:schemeClr>
            </a:gs>
            <a:gs pos="100000">
              <a:schemeClr val="tx2">
                <a:lumMod val="40000"/>
                <a:lumOff val="60000"/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Познавательные</a:t>
          </a:r>
          <a:endParaRPr lang="ru-RU" sz="2400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57022" y="2725118"/>
        <a:ext cx="2212276" cy="950584"/>
      </dsp:txXfrm>
    </dsp:sp>
    <dsp:sp modelId="{2D1A49FE-2878-45DC-833D-B6CC246A6643}">
      <dsp:nvSpPr>
        <dsp:cNvPr id="0" name=""/>
        <dsp:cNvSpPr/>
      </dsp:nvSpPr>
      <dsp:spPr>
        <a:xfrm>
          <a:off x="1222730" y="1408197"/>
          <a:ext cx="2271954" cy="950584"/>
        </a:xfrm>
        <a:prstGeom prst="rect">
          <a:avLst/>
        </a:prstGeom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5400000" scaled="1"/>
          <a:tileRect/>
        </a:gra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Метапредметные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22730" y="1408197"/>
        <a:ext cx="2271954" cy="9505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1CF29-7AF7-4C86-A577-9DE686917204}">
      <dsp:nvSpPr>
        <dsp:cNvPr id="0" name=""/>
        <dsp:cNvSpPr/>
      </dsp:nvSpPr>
      <dsp:spPr>
        <a:xfrm>
          <a:off x="7" y="0"/>
          <a:ext cx="2846179" cy="6093296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2">
                  <a:lumMod val="75000"/>
                </a:schemeClr>
              </a:solidFill>
            </a:rPr>
            <a:t>1) формирование основ российской гражданской идентичности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2">
                  <a:lumMod val="75000"/>
                </a:schemeClr>
              </a:solidFill>
            </a:rPr>
            <a:t>2) формирование целостного взгляда на мир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2">
                  <a:lumMod val="75000"/>
                </a:schemeClr>
              </a:solidFill>
            </a:rPr>
            <a:t>3) формирование уважительного отношения к иному мнению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2">
                  <a:lumMod val="75000"/>
                </a:schemeClr>
              </a:solidFill>
            </a:rPr>
            <a:t>4) овладение начальными навыками адаптации в динамично изменяющемся и развивающемся мире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2">
                  <a:lumMod val="75000"/>
                </a:schemeClr>
              </a:solidFill>
            </a:rPr>
            <a:t>5) принятие и освоение социальной роли обучающегося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2">
                  <a:lumMod val="75000"/>
                </a:schemeClr>
              </a:solidFill>
            </a:rPr>
            <a:t>6) развитие самостоятельности и личной ответственности за свои поступки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2">
                  <a:lumMod val="75000"/>
                </a:schemeClr>
              </a:solidFill>
            </a:rPr>
            <a:t>7) формирование эстетических потребностей, ценностей и чувств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2">
                  <a:lumMod val="75000"/>
                </a:schemeClr>
              </a:solidFill>
            </a:rPr>
            <a:t>8) развитие этических чувств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2">
                  <a:lumMod val="75000"/>
                </a:schemeClr>
              </a:solidFill>
            </a:rPr>
            <a:t>9) развитие навыков сотрудничества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2">
                  <a:lumMod val="75000"/>
                </a:schemeClr>
              </a:solidFill>
            </a:rPr>
            <a:t>10) формирование установки на безопасный, здоровый образ жизни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7" y="2437318"/>
        <a:ext cx="2846179" cy="2437318"/>
      </dsp:txXfrm>
    </dsp:sp>
    <dsp:sp modelId="{FFCA9778-E4E5-45A7-84B5-9FCD3E9F926F}">
      <dsp:nvSpPr>
        <dsp:cNvPr id="0" name=""/>
        <dsp:cNvSpPr/>
      </dsp:nvSpPr>
      <dsp:spPr>
        <a:xfrm>
          <a:off x="920482" y="148609"/>
          <a:ext cx="1071773" cy="95516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3EF7A-AB56-4463-8DC3-B409588BEFEE}">
      <dsp:nvSpPr>
        <dsp:cNvPr id="0" name=""/>
        <dsp:cNvSpPr/>
      </dsp:nvSpPr>
      <dsp:spPr>
        <a:xfrm>
          <a:off x="2933394" y="0"/>
          <a:ext cx="2846179" cy="609329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u="none" kern="1200" dirty="0" smtClean="0">
              <a:solidFill>
                <a:schemeClr val="tx2">
                  <a:lumMod val="50000"/>
                </a:schemeClr>
              </a:solidFill>
            </a:rPr>
            <a:t>1) усвоение гуманистических, демократических и традиционных ценностей  российского общества; воспитание чувства ответственности и долга перед Родиной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u="none" kern="1200" dirty="0" smtClean="0">
              <a:solidFill>
                <a:schemeClr val="accent2">
                  <a:lumMod val="75000"/>
                </a:schemeClr>
              </a:solidFill>
            </a:rPr>
            <a:t>2) формирование ответственного отношения к учению, готовности и способности  к саморазвитию и самообразованию на основе мотивации к обучению и познанию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u="none" kern="1200" dirty="0" smtClean="0">
              <a:solidFill>
                <a:schemeClr val="accent2">
                  <a:lumMod val="75000"/>
                </a:schemeClr>
              </a:solidFill>
            </a:rPr>
            <a:t>4) формирование осознанного, уважительного и доброжелательного отношения к другому человеку, его мнению, мировоззрению, культуре, языку, вере, гражданской позиции, к истории, культуре, религии, традициям, языкам, ценностям народов России и народов мира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u="none" kern="1200" dirty="0" smtClean="0">
              <a:solidFill>
                <a:schemeClr val="accent2">
                  <a:lumMod val="75000"/>
                </a:schemeClr>
              </a:solidFill>
            </a:rPr>
            <a:t>6) развитие морального сознания и компетентности в решении моральных проблем на основе личностного выбора, формирование нравственных чувств и нравственного поведения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u="none" kern="1200" dirty="0" smtClean="0">
              <a:solidFill>
                <a:schemeClr val="tx2">
                  <a:lumMod val="50000"/>
                </a:schemeClr>
              </a:solidFill>
            </a:rPr>
            <a:t>7) формирование коммуникативной компетентности</a:t>
          </a:r>
        </a:p>
      </dsp:txBody>
      <dsp:txXfrm>
        <a:off x="2933394" y="2437318"/>
        <a:ext cx="2846179" cy="2437318"/>
      </dsp:txXfrm>
    </dsp:sp>
    <dsp:sp modelId="{90633B87-FF55-4B06-8BB0-D0E783C0D935}">
      <dsp:nvSpPr>
        <dsp:cNvPr id="0" name=""/>
        <dsp:cNvSpPr/>
      </dsp:nvSpPr>
      <dsp:spPr>
        <a:xfrm>
          <a:off x="3799170" y="137753"/>
          <a:ext cx="1114627" cy="97687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34F2A2-57E4-49E4-995D-50F64A6F5DE4}">
      <dsp:nvSpPr>
        <dsp:cNvPr id="0" name=""/>
        <dsp:cNvSpPr/>
      </dsp:nvSpPr>
      <dsp:spPr>
        <a:xfrm>
          <a:off x="5864959" y="0"/>
          <a:ext cx="2846179" cy="609329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1) чувства ответственности перед Родиной, гордости за свой край, свою Родину, прошлое и настоящее многонационального народа России, уважение государственных символов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2">
                  <a:lumMod val="75000"/>
                </a:schemeClr>
              </a:solidFill>
            </a:rPr>
            <a:t>2) гражданскую позицию как активного и ответственного члена российского общества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3) готовность к служению Отечеству, его защите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2">
                  <a:lumMod val="75000"/>
                </a:schemeClr>
              </a:solidFill>
            </a:rPr>
            <a:t>4) </a:t>
          </a:r>
          <a:r>
            <a:rPr lang="ru-RU" sz="1200" kern="1200" dirty="0" err="1" smtClean="0">
              <a:solidFill>
                <a:schemeClr val="accent2">
                  <a:lumMod val="75000"/>
                </a:schemeClr>
              </a:solidFill>
            </a:rPr>
            <a:t>сформированность</a:t>
          </a:r>
          <a:r>
            <a:rPr lang="ru-RU" sz="1200" kern="1200" dirty="0" smtClean="0">
              <a:solidFill>
                <a:schemeClr val="accent2">
                  <a:lumMod val="75000"/>
                </a:schemeClr>
              </a:solidFill>
            </a:rPr>
            <a:t> мировоззрения, соответствующего современному уровню развития науки и общественной практики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2">
                  <a:lumMod val="75000"/>
                </a:schemeClr>
              </a:solidFill>
            </a:rPr>
            <a:t>6) толерантное сознание и поведение в поликультурном мире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2">
                  <a:lumMod val="75000"/>
                </a:schemeClr>
              </a:solidFill>
            </a:rPr>
            <a:t>8) нравственное сознание и поведение на основе усвоения общечеловеческих ценностей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13) осознанный выбор будущей профессии и возможностей реализации собственных жизненных планов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chemeClr val="bg1"/>
            </a:solidFill>
          </a:endParaRPr>
        </a:p>
      </dsp:txBody>
      <dsp:txXfrm>
        <a:off x="5864959" y="2437318"/>
        <a:ext cx="2846179" cy="2437318"/>
      </dsp:txXfrm>
    </dsp:sp>
    <dsp:sp modelId="{E072AF11-14FE-4BAC-8A5E-35C9CCF51A66}">
      <dsp:nvSpPr>
        <dsp:cNvPr id="0" name=""/>
        <dsp:cNvSpPr/>
      </dsp:nvSpPr>
      <dsp:spPr>
        <a:xfrm>
          <a:off x="6752161" y="74304"/>
          <a:ext cx="1071773" cy="95516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36181E-9547-4C29-A2F0-148B6984343B}">
      <dsp:nvSpPr>
        <dsp:cNvPr id="0" name=""/>
        <dsp:cNvSpPr/>
      </dsp:nvSpPr>
      <dsp:spPr>
        <a:xfrm>
          <a:off x="360061" y="5922376"/>
          <a:ext cx="8015930" cy="170916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1CF29-7AF7-4C86-A577-9DE686917204}">
      <dsp:nvSpPr>
        <dsp:cNvPr id="0" name=""/>
        <dsp:cNvSpPr/>
      </dsp:nvSpPr>
      <dsp:spPr>
        <a:xfrm>
          <a:off x="7" y="0"/>
          <a:ext cx="2846179" cy="6093296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- освоение начальных форм </a:t>
          </a:r>
          <a:r>
            <a:rPr lang="ru-RU" sz="1400" kern="1200" dirty="0" smtClean="0">
              <a:solidFill>
                <a:schemeClr val="accent2">
                  <a:lumMod val="75000"/>
                </a:schemeClr>
              </a:solidFill>
            </a:rPr>
            <a:t>познавательной и личностной рефлексии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-  </a:t>
          </a:r>
          <a:r>
            <a:rPr lang="ru-RU" sz="1400" kern="1200" dirty="0" smtClean="0">
              <a:solidFill>
                <a:schemeClr val="accent2">
                  <a:lumMod val="75000"/>
                </a:schemeClr>
              </a:solidFill>
            </a:rPr>
            <a:t>использование знаково-символических средств </a:t>
          </a:r>
          <a:r>
            <a:rPr lang="ru-RU" sz="1400" kern="1200" dirty="0" smtClean="0">
              <a:solidFill>
                <a:schemeClr val="tx1"/>
              </a:solidFill>
            </a:rPr>
            <a:t>представления информации для создания моделей изучаемых объектов и процессов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- </a:t>
          </a:r>
          <a:r>
            <a:rPr lang="ru-RU" sz="1400" kern="1200" dirty="0" smtClean="0">
              <a:solidFill>
                <a:schemeClr val="accent2">
                  <a:lumMod val="75000"/>
                </a:schemeClr>
              </a:solidFill>
            </a:rPr>
            <a:t>активное использование речевых средств и средств ИКТ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- овладение навыками </a:t>
          </a:r>
          <a:r>
            <a:rPr lang="ru-RU" sz="1400" kern="1200" dirty="0" smtClean="0">
              <a:solidFill>
                <a:schemeClr val="accent2">
                  <a:lumMod val="75000"/>
                </a:schemeClr>
              </a:solidFill>
            </a:rPr>
            <a:t>смыслового чтения текстов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- овладение </a:t>
          </a:r>
          <a:r>
            <a:rPr lang="ru-RU" sz="1400" kern="1200" dirty="0" smtClean="0">
              <a:solidFill>
                <a:schemeClr val="accent2">
                  <a:lumMod val="75000"/>
                </a:schemeClr>
              </a:solidFill>
            </a:rPr>
            <a:t>логическими действиями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- готовность конструктивно </a:t>
          </a:r>
          <a:r>
            <a:rPr lang="ru-RU" sz="1400" kern="1200" dirty="0" smtClean="0">
              <a:solidFill>
                <a:schemeClr val="accent2">
                  <a:lumMod val="75000"/>
                </a:schemeClr>
              </a:solidFill>
            </a:rPr>
            <a:t>разрешать конфликты посредством учета интересов </a:t>
          </a:r>
          <a:r>
            <a:rPr lang="ru-RU" sz="1400" kern="1200" dirty="0" smtClean="0">
              <a:solidFill>
                <a:schemeClr val="tx1"/>
              </a:solidFill>
            </a:rPr>
            <a:t>сторон и сотрудничества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7" y="2437318"/>
        <a:ext cx="2846179" cy="2437318"/>
      </dsp:txXfrm>
    </dsp:sp>
    <dsp:sp modelId="{FFCA9778-E4E5-45A7-84B5-9FCD3E9F926F}">
      <dsp:nvSpPr>
        <dsp:cNvPr id="0" name=""/>
        <dsp:cNvSpPr/>
      </dsp:nvSpPr>
      <dsp:spPr>
        <a:xfrm>
          <a:off x="920482" y="148609"/>
          <a:ext cx="1071773" cy="95516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3EF7A-AB56-4463-8DC3-B409588BEFEE}">
      <dsp:nvSpPr>
        <dsp:cNvPr id="0" name=""/>
        <dsp:cNvSpPr/>
      </dsp:nvSpPr>
      <dsp:spPr>
        <a:xfrm>
          <a:off x="2933394" y="0"/>
          <a:ext cx="2846179" cy="609329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none" kern="1200" dirty="0" smtClean="0">
              <a:solidFill>
                <a:schemeClr val="tx1"/>
              </a:solidFill>
            </a:rPr>
            <a:t>1)  умение </a:t>
          </a:r>
          <a:r>
            <a:rPr lang="ru-RU" sz="1400" u="none" kern="1200" dirty="0" smtClean="0">
              <a:solidFill>
                <a:schemeClr val="accent2">
                  <a:lumMod val="75000"/>
                </a:schemeClr>
              </a:solidFill>
            </a:rPr>
            <a:t>самостоятельно развивать мотивы и интересы </a:t>
          </a:r>
          <a:r>
            <a:rPr lang="ru-RU" sz="1400" u="none" kern="1200" dirty="0" smtClean="0">
              <a:solidFill>
                <a:schemeClr val="tx1"/>
              </a:solidFill>
            </a:rPr>
            <a:t>своей познавательной деятельности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none" kern="1200" dirty="0" smtClean="0">
              <a:solidFill>
                <a:schemeClr val="tx1"/>
              </a:solidFill>
            </a:rPr>
            <a:t>2) умение </a:t>
          </a:r>
          <a:r>
            <a:rPr lang="ru-RU" sz="1400" u="none" kern="1200" dirty="0" smtClean="0">
              <a:solidFill>
                <a:schemeClr val="accent2">
                  <a:lumMod val="75000"/>
                </a:schemeClr>
              </a:solidFill>
            </a:rPr>
            <a:t>самостоятельно планировать пути  достижения целей,  в том числе альтернативные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none" kern="1200" dirty="0" smtClean="0">
              <a:solidFill>
                <a:schemeClr val="tx1"/>
              </a:solidFill>
            </a:rPr>
            <a:t>6) умение  определять понятия, создавать обобщения, устанавливать аналогии, классифицировать, </a:t>
          </a:r>
          <a:r>
            <a:rPr lang="ru-RU" sz="1400" u="none" kern="1200" dirty="0" smtClean="0">
              <a:solidFill>
                <a:schemeClr val="accent2">
                  <a:lumMod val="75000"/>
                </a:schemeClr>
              </a:solidFill>
            </a:rPr>
            <a:t>устанавливать причинно-следственные связи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none" kern="1200" dirty="0" smtClean="0">
              <a:solidFill>
                <a:schemeClr val="tx1"/>
              </a:solidFill>
            </a:rPr>
            <a:t>7) умение создавать, применять и </a:t>
          </a:r>
          <a:r>
            <a:rPr lang="ru-RU" sz="1400" u="none" kern="1200" dirty="0" smtClean="0">
              <a:solidFill>
                <a:schemeClr val="accent2">
                  <a:lumMod val="75000"/>
                </a:schemeClr>
              </a:solidFill>
            </a:rPr>
            <a:t>преобразовывать знаки и символы, модели и схемы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none" kern="1200" dirty="0" smtClean="0">
              <a:solidFill>
                <a:schemeClr val="tx1"/>
              </a:solidFill>
            </a:rPr>
            <a:t>10) </a:t>
          </a:r>
          <a:r>
            <a:rPr lang="ru-RU" sz="1400" u="none" kern="1200" dirty="0" smtClean="0">
              <a:solidFill>
                <a:schemeClr val="accent2">
                  <a:lumMod val="75000"/>
                </a:schemeClr>
              </a:solidFill>
            </a:rPr>
            <a:t>умение осознанно использовать речевые средства </a:t>
          </a:r>
          <a:r>
            <a:rPr lang="ru-RU" sz="1400" u="none" kern="1200" dirty="0" smtClean="0">
              <a:solidFill>
                <a:schemeClr val="tx1"/>
              </a:solidFill>
            </a:rPr>
            <a:t>в соответствии с задачей коммуникации   </a:t>
          </a:r>
          <a:endParaRPr lang="ru-RU" sz="14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none" kern="1200" dirty="0" smtClean="0">
              <a:solidFill>
                <a:schemeClr val="tx1"/>
              </a:solidFill>
            </a:rPr>
            <a:t>11) формирование и развитие </a:t>
          </a:r>
          <a:r>
            <a:rPr lang="ru-RU" sz="1400" u="none" kern="1200" dirty="0" smtClean="0">
              <a:solidFill>
                <a:schemeClr val="accent2">
                  <a:lumMod val="75000"/>
                </a:schemeClr>
              </a:solidFill>
            </a:rPr>
            <a:t>компетентности в области использования ИКТ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none" kern="1200" dirty="0" smtClean="0">
              <a:solidFill>
                <a:schemeClr val="tx1"/>
              </a:solidFill>
            </a:rPr>
            <a:t> </a:t>
          </a:r>
        </a:p>
      </dsp:txBody>
      <dsp:txXfrm>
        <a:off x="2933394" y="2437318"/>
        <a:ext cx="2846179" cy="2437318"/>
      </dsp:txXfrm>
    </dsp:sp>
    <dsp:sp modelId="{90633B87-FF55-4B06-8BB0-D0E783C0D935}">
      <dsp:nvSpPr>
        <dsp:cNvPr id="0" name=""/>
        <dsp:cNvSpPr/>
      </dsp:nvSpPr>
      <dsp:spPr>
        <a:xfrm>
          <a:off x="3820414" y="21082"/>
          <a:ext cx="1114627" cy="97687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34F2A2-57E4-49E4-995D-50F64A6F5DE4}">
      <dsp:nvSpPr>
        <dsp:cNvPr id="0" name=""/>
        <dsp:cNvSpPr/>
      </dsp:nvSpPr>
      <dsp:spPr>
        <a:xfrm>
          <a:off x="5866788" y="0"/>
          <a:ext cx="2846179" cy="609329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</a:rPr>
            <a:t> </a:t>
          </a:r>
          <a:r>
            <a:rPr lang="ru-RU" sz="1200" kern="1200" dirty="0" smtClean="0">
              <a:solidFill>
                <a:schemeClr val="tx1"/>
              </a:solidFill>
            </a:rPr>
            <a:t>1) умение </a:t>
          </a:r>
          <a:r>
            <a:rPr lang="ru-RU" sz="1200" kern="1200" dirty="0" smtClean="0">
              <a:solidFill>
                <a:schemeClr val="accent2">
                  <a:lumMod val="75000"/>
                </a:schemeClr>
              </a:solidFill>
            </a:rPr>
            <a:t>использовать все возможные ресурсы для достижения поставленных целей</a:t>
          </a:r>
          <a:endParaRPr lang="ru-RU" sz="1200" kern="1200" dirty="0" smtClean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3) владение </a:t>
          </a:r>
          <a:r>
            <a:rPr lang="ru-RU" sz="1200" kern="1200" dirty="0" smtClean="0">
              <a:solidFill>
                <a:schemeClr val="accent2">
                  <a:lumMod val="75000"/>
                </a:schemeClr>
              </a:solidFill>
            </a:rPr>
            <a:t>навыками познавательной, учебно-исследовательской и проектной деятельности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5) умение </a:t>
          </a:r>
          <a:r>
            <a:rPr lang="ru-RU" sz="1200" kern="1200" dirty="0" smtClean="0">
              <a:solidFill>
                <a:schemeClr val="accent2">
                  <a:lumMod val="75000"/>
                </a:schemeClr>
              </a:solidFill>
            </a:rPr>
            <a:t>использовать средства  ИКТ в решении когнитивных, коммуникативных и организационных задач с соблюдением требований эргономики</a:t>
          </a:r>
          <a:r>
            <a:rPr lang="ru-RU" sz="1200" kern="1200" dirty="0" smtClean="0">
              <a:solidFill>
                <a:schemeClr val="tx1"/>
              </a:solidFill>
            </a:rPr>
            <a:t> и др.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6) умение </a:t>
          </a:r>
          <a:r>
            <a:rPr lang="ru-RU" sz="1200" kern="1200" dirty="0" smtClean="0">
              <a:solidFill>
                <a:schemeClr val="accent2">
                  <a:lumMod val="75000"/>
                </a:schemeClr>
              </a:solidFill>
            </a:rPr>
            <a:t>определять назначение и функции различных социальных институтов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7) умение самостоятельно оценивать и </a:t>
          </a:r>
          <a:r>
            <a:rPr lang="ru-RU" sz="1200" kern="1200" dirty="0" smtClean="0">
              <a:solidFill>
                <a:schemeClr val="accent2">
                  <a:lumMod val="75000"/>
                </a:schemeClr>
              </a:solidFill>
            </a:rPr>
            <a:t>принимать решения, определяющие стратегию поведения</a:t>
          </a:r>
          <a:r>
            <a:rPr lang="ru-RU" sz="1200" kern="1200" dirty="0" smtClean="0">
              <a:solidFill>
                <a:schemeClr val="tx1"/>
              </a:solidFill>
            </a:rPr>
            <a:t>, с учётом гражданских и нравственных ценностей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9) </a:t>
          </a:r>
          <a:r>
            <a:rPr lang="ru-RU" sz="1200" kern="1200" dirty="0" smtClean="0">
              <a:solidFill>
                <a:schemeClr val="accent2">
                  <a:lumMod val="75000"/>
                </a:schemeClr>
              </a:solidFill>
            </a:rPr>
            <a:t>владение навыками познавательной рефлексии как осознания совершаемых действий и мыслительных процессов</a:t>
          </a:r>
          <a:r>
            <a:rPr lang="ru-RU" sz="1200" kern="1200" dirty="0" smtClean="0">
              <a:solidFill>
                <a:schemeClr val="tx1"/>
              </a:solidFill>
            </a:rPr>
            <a:t>,  границ своего знания и незнания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solidFill>
              <a:schemeClr val="bg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chemeClr val="bg1"/>
            </a:solidFill>
          </a:endParaRPr>
        </a:p>
      </dsp:txBody>
      <dsp:txXfrm>
        <a:off x="5866788" y="2437318"/>
        <a:ext cx="2846179" cy="2437318"/>
      </dsp:txXfrm>
    </dsp:sp>
    <dsp:sp modelId="{E072AF11-14FE-4BAC-8A5E-35C9CCF51A66}">
      <dsp:nvSpPr>
        <dsp:cNvPr id="0" name=""/>
        <dsp:cNvSpPr/>
      </dsp:nvSpPr>
      <dsp:spPr>
        <a:xfrm>
          <a:off x="6752161" y="74304"/>
          <a:ext cx="1071773" cy="95516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36181E-9547-4C29-A2F0-148B6984343B}">
      <dsp:nvSpPr>
        <dsp:cNvPr id="0" name=""/>
        <dsp:cNvSpPr/>
      </dsp:nvSpPr>
      <dsp:spPr>
        <a:xfrm>
          <a:off x="360061" y="5922376"/>
          <a:ext cx="8015930" cy="170916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815" y="0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fld id="{01082A41-95D3-4B41-ADB7-2E49C749D27B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05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815" y="9428105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fld id="{F399E1F7-5549-4C75-B9CE-A6F05B125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036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A5B75-009F-4FDE-AC26-585CE59D9832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41831-2BDF-4645-A224-D0C1165AF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831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5A20F-8423-494D-B255-3AFAD3B21ABB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8768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521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kumimoji="0" lang="ru-RU">
              <a:latin typeface="Calibri" charset="0"/>
            </a:endParaRPr>
          </a:p>
        </p:txBody>
      </p:sp>
      <p:sp>
        <p:nvSpPr>
          <p:cNvPr id="2652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fld id="{E4A458B6-A779-4249-8EF3-C8622C4F9538}" type="slidenum">
              <a:rPr lang="ru-RU" sz="1200">
                <a:solidFill>
                  <a:srgbClr val="000000"/>
                </a:solidFill>
              </a:rPr>
              <a:pPr/>
              <a:t>29</a:t>
            </a:fld>
            <a:endParaRPr 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4A67-9804-4ED2-B48F-43FF38BC5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133AC-3E6B-4595-8012-B5562C81F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3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3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1446-254B-42ED-86F0-0F8F74CDA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8061E-BCEC-9F46-A5E2-4F6B965E0E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72A3-0C04-FD4E-83B5-14A5E58F7D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58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8061E-BCEC-9F46-A5E2-4F6B965E0E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72A3-0C04-FD4E-83B5-14A5E58F7D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013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8061E-BCEC-9F46-A5E2-4F6B965E0E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72A3-0C04-FD4E-83B5-14A5E58F7D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421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8061E-BCEC-9F46-A5E2-4F6B965E0E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72A3-0C04-FD4E-83B5-14A5E58F7D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6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8061E-BCEC-9F46-A5E2-4F6B965E0E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72A3-0C04-FD4E-83B5-14A5E58F7D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79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8061E-BCEC-9F46-A5E2-4F6B965E0E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72A3-0C04-FD4E-83B5-14A5E58F7D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69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8061E-BCEC-9F46-A5E2-4F6B965E0E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72A3-0C04-FD4E-83B5-14A5E58F7D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632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8061E-BCEC-9F46-A5E2-4F6B965E0E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72A3-0C04-FD4E-83B5-14A5E58F7D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614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3DD5-4A51-4D7F-A594-CE722F2E0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8061E-BCEC-9F46-A5E2-4F6B965E0E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72A3-0C04-FD4E-83B5-14A5E58F7D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9416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8061E-BCEC-9F46-A5E2-4F6B965E0E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72A3-0C04-FD4E-83B5-14A5E58F7D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671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8061E-BCEC-9F46-A5E2-4F6B965E0E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72A3-0C04-FD4E-83B5-14A5E58F7D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74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3C2DB-1140-4110-A417-00C2282F5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9B14-447A-4B71-969D-593496CF8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2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C889-D1C9-4095-8B5A-C7B7B0680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36E14-DD8A-4141-B173-282196307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4AC3-A3EC-48F0-9542-82F7B88BC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35F-78BF-40C2-A1A9-AF231DDE5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B49773A6-18D1-443A-BCDF-BA45820743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2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2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79A527-EA8D-4373-8E3F-63BC1A5F14F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F58061E-BCEC-9F46-A5E2-4F6B965E0E5E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21.09.2017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659572A3-0C04-FD4E-83B5-14A5E58F7D7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751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package" Target="../embeddings/_________Microsoft_Word1.doc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emf"/><Relationship Id="rId4" Type="http://schemas.openxmlformats.org/officeDocument/2006/relationships/oleObject" Target="../embeddings/____________Microsoft_PowerPoint_97-20031.ppt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9000">
              <a:schemeClr val="bg2"/>
            </a:gs>
            <a:gs pos="92000">
              <a:schemeClr val="bg2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50464" y="512676"/>
            <a:ext cx="8229600" cy="2736304"/>
          </a:xfrm>
          <a:effectLst>
            <a:glow rad="101600">
              <a:srgbClr val="663300">
                <a:alpha val="60000"/>
              </a:srgbClr>
            </a:glow>
          </a:effectLst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  <a:cs typeface="Angsana New" pitchFamily="18" charset="-34"/>
              </a:rPr>
              <a:t>Упр</a:t>
            </a:r>
            <a:r>
              <a:rPr lang="ru-RU" sz="3200" b="1" i="0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  <a:cs typeface="Angsana New" pitchFamily="18" charset="-34"/>
              </a:rPr>
              <a:t>авление </a:t>
            </a:r>
            <a:r>
              <a:rPr lang="ru-RU" sz="3200" b="1" i="0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  <a:cs typeface="Angsana New" pitchFamily="18" charset="-34"/>
              </a:rPr>
              <a:t>образовательным процессом на уроке</a:t>
            </a:r>
            <a:r>
              <a:rPr lang="en-US" sz="3200" b="1" i="0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  <a:cs typeface="Angsana New" pitchFamily="18" charset="-34"/>
              </a:rPr>
              <a:t/>
            </a:r>
            <a:br>
              <a:rPr lang="en-US" sz="3200" b="1" i="0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  <a:cs typeface="Angsana New" pitchFamily="18" charset="-34"/>
              </a:rPr>
            </a:br>
            <a:r>
              <a:rPr lang="ru-RU" sz="2200" b="1" i="0" dirty="0" smtClean="0">
                <a:ln w="50800"/>
                <a:solidFill>
                  <a:schemeClr val="tx1"/>
                </a:solidFill>
                <a:latin typeface="Segoe Script" pitchFamily="34" charset="0"/>
                <a:cs typeface="Angsana New" pitchFamily="18" charset="-34"/>
              </a:rPr>
              <a:t>презентация заместителя директора по УВР</a:t>
            </a:r>
            <a:br>
              <a:rPr lang="ru-RU" sz="2200" b="1" i="0" dirty="0" smtClean="0">
                <a:ln w="50800"/>
                <a:solidFill>
                  <a:schemeClr val="tx1"/>
                </a:solidFill>
                <a:latin typeface="Segoe Script" pitchFamily="34" charset="0"/>
                <a:cs typeface="Angsana New" pitchFamily="18" charset="-34"/>
              </a:rPr>
            </a:br>
            <a:r>
              <a:rPr lang="ru-RU" sz="2200" b="1" i="0" dirty="0" smtClean="0">
                <a:ln w="50800"/>
                <a:solidFill>
                  <a:schemeClr val="tx1"/>
                </a:solidFill>
                <a:latin typeface="Segoe Script" pitchFamily="34" charset="0"/>
                <a:cs typeface="Angsana New" pitchFamily="18" charset="-34"/>
              </a:rPr>
              <a:t> МБОУ «</a:t>
            </a:r>
            <a:r>
              <a:rPr lang="ru-RU" sz="2200" b="1" i="0" dirty="0" err="1" smtClean="0">
                <a:ln w="50800"/>
                <a:solidFill>
                  <a:schemeClr val="tx1"/>
                </a:solidFill>
                <a:latin typeface="Segoe Script" pitchFamily="34" charset="0"/>
                <a:cs typeface="Angsana New" pitchFamily="18" charset="-34"/>
              </a:rPr>
              <a:t>Чернокозовская</a:t>
            </a:r>
            <a:r>
              <a:rPr lang="ru-RU" sz="2200" b="1" i="0" dirty="0" smtClean="0">
                <a:ln w="50800"/>
                <a:solidFill>
                  <a:schemeClr val="tx1"/>
                </a:solidFill>
                <a:latin typeface="Segoe Script" pitchFamily="34" charset="0"/>
                <a:cs typeface="Angsana New" pitchFamily="18" charset="-34"/>
              </a:rPr>
              <a:t> СОШ»                                 </a:t>
            </a:r>
            <a:r>
              <a:rPr lang="ru-RU" sz="3600" b="1" i="0" dirty="0" err="1" smtClean="0">
                <a:ln w="50800"/>
                <a:solidFill>
                  <a:schemeClr val="tx1"/>
                </a:solidFill>
                <a:latin typeface="Segoe Script" pitchFamily="34" charset="0"/>
                <a:cs typeface="Angsana New" pitchFamily="18" charset="-34"/>
              </a:rPr>
              <a:t>Шамсудиновой</a:t>
            </a:r>
            <a:r>
              <a:rPr lang="ru-RU" sz="3600" b="1" i="0" dirty="0" smtClean="0">
                <a:ln w="50800"/>
                <a:solidFill>
                  <a:schemeClr val="tx1"/>
                </a:solidFill>
                <a:latin typeface="Segoe Script" pitchFamily="34" charset="0"/>
                <a:cs typeface="Angsana New" pitchFamily="18" charset="-34"/>
              </a:rPr>
              <a:t> </a:t>
            </a:r>
            <a:r>
              <a:rPr lang="ru-RU" sz="3600" b="1" i="0" dirty="0" err="1" smtClean="0">
                <a:ln w="50800"/>
                <a:solidFill>
                  <a:schemeClr val="tx1"/>
                </a:solidFill>
                <a:latin typeface="Segoe Script" pitchFamily="34" charset="0"/>
                <a:cs typeface="Angsana New" pitchFamily="18" charset="-34"/>
              </a:rPr>
              <a:t>Асет</a:t>
            </a:r>
            <a:r>
              <a:rPr lang="ru-RU" sz="3600" b="1" i="0" dirty="0" smtClean="0">
                <a:ln w="50800"/>
                <a:solidFill>
                  <a:schemeClr val="tx1"/>
                </a:solidFill>
                <a:latin typeface="Segoe Script" pitchFamily="34" charset="0"/>
                <a:cs typeface="Angsana New" pitchFamily="18" charset="-34"/>
              </a:rPr>
              <a:t> </a:t>
            </a:r>
            <a:r>
              <a:rPr lang="ru-RU" sz="3600" b="1" i="0" dirty="0" err="1" smtClean="0">
                <a:ln w="50800"/>
                <a:solidFill>
                  <a:schemeClr val="tx1"/>
                </a:solidFill>
                <a:latin typeface="Segoe Script" pitchFamily="34" charset="0"/>
                <a:cs typeface="Angsana New" pitchFamily="18" charset="-34"/>
              </a:rPr>
              <a:t>Абасовны</a:t>
            </a:r>
            <a:endParaRPr lang="ru-RU" sz="3600" b="1" i="0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Script" pitchFamily="34" charset="0"/>
              <a:cs typeface="Angsana New" pitchFamily="18" charset="-34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3212976"/>
            <a:ext cx="5146239" cy="3384376"/>
          </a:xfrm>
        </p:spPr>
      </p:pic>
    </p:spTree>
    <p:custDataLst>
      <p:tags r:id="rId1"/>
    </p:custDataLst>
  </p:cSld>
  <p:clrMapOvr>
    <a:masterClrMapping/>
  </p:clrMapOvr>
  <p:transition advTm="271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571500" y="642938"/>
            <a:ext cx="8001000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Закон №273-фз.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Статья 46. Право на занятие педагогической деятельностью: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Право на занятие педагогической деятельностью имеют лица, имеющие среднее профессиональное или высшее образование и </a:t>
            </a:r>
            <a:r>
              <a:rPr lang="ru-RU" altLang="ru-RU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отвечающие квалификационным требованиям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, указанным в квалификационных справочниках, и (или) </a:t>
            </a:r>
            <a:r>
              <a:rPr lang="ru-RU" altLang="ru-RU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профессиональным стандартам</a:t>
            </a: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312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00338" y="431800"/>
            <a:ext cx="5949950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400" dirty="0">
                <a:solidFill>
                  <a:prstClr val="black"/>
                </a:solidFill>
                <a:latin typeface="Calibri"/>
                <a:ea typeface="Arial" charset="0"/>
                <a:cs typeface="Arial" charset="0"/>
              </a:rPr>
              <a:t>Основные материалы, касающиеся непосредственно учителя, изложены в статьях 46 -49 главы 5, которая носит название «</a:t>
            </a:r>
            <a:r>
              <a:rPr lang="ru-RU" sz="2400" b="1" dirty="0">
                <a:solidFill>
                  <a:prstClr val="black"/>
                </a:solidFill>
                <a:latin typeface="Calibri"/>
                <a:ea typeface="Arial" charset="0"/>
                <a:cs typeface="Arial" charset="0"/>
              </a:rPr>
              <a:t>Педагогические, руководящие и иные работники организаций, осуществляющих образовательную деятельность».</a:t>
            </a:r>
            <a:endParaRPr lang="ru-RU" sz="2400" dirty="0">
              <a:solidFill>
                <a:prstClr val="black"/>
              </a:solidFill>
              <a:latin typeface="Calibri"/>
              <a:ea typeface="Arial" charset="0"/>
              <a:cs typeface="Arial" charset="0"/>
            </a:endParaRPr>
          </a:p>
        </p:txBody>
      </p:sp>
      <p:sp>
        <p:nvSpPr>
          <p:cNvPr id="3" name="Загнутый угол 2"/>
          <p:cNvSpPr/>
          <p:nvPr/>
        </p:nvSpPr>
        <p:spPr>
          <a:xfrm rot="20330627">
            <a:off x="707153" y="383390"/>
            <a:ext cx="2025748" cy="2443401"/>
          </a:xfrm>
          <a:prstGeom prst="foldedCorner">
            <a:avLst>
              <a:gd name="adj" fmla="val 46032"/>
            </a:avLst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>
                <a:solidFill>
                  <a:srgbClr val="000000"/>
                </a:solidFill>
              </a:ln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r>
              <a:rPr lang="ru-RU" dirty="0">
                <a:ln>
                  <a:solidFill>
                    <a:srgbClr val="000000"/>
                  </a:solidFill>
                </a:ln>
                <a:solidFill>
                  <a:prstClr val="white"/>
                </a:solidFill>
                <a:latin typeface="Calibri"/>
              </a:rPr>
              <a:t>ФЗ </a:t>
            </a:r>
          </a:p>
          <a:p>
            <a:pPr algn="ctr">
              <a:defRPr/>
            </a:pPr>
            <a:r>
              <a:rPr lang="ru-RU" dirty="0">
                <a:ln>
                  <a:solidFill>
                    <a:srgbClr val="000000"/>
                  </a:solidFill>
                </a:ln>
                <a:solidFill>
                  <a:prstClr val="white"/>
                </a:solidFill>
                <a:latin typeface="Calibri"/>
              </a:rPr>
              <a:t>"Об образовании в Российской Федерации»</a:t>
            </a:r>
          </a:p>
          <a:p>
            <a:pPr algn="ctr">
              <a:defRPr/>
            </a:pPr>
            <a:r>
              <a:rPr lang="ru-RU" dirty="0">
                <a:ln>
                  <a:solidFill>
                    <a:srgbClr val="000000"/>
                  </a:solidFill>
                </a:ln>
                <a:solidFill>
                  <a:prstClr val="white"/>
                </a:solidFill>
                <a:latin typeface="Calibri"/>
              </a:rPr>
              <a:t>(2012)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0738" y="3656013"/>
            <a:ext cx="8005762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prstClr val="black"/>
                </a:solidFill>
                <a:latin typeface="Calibri"/>
                <a:ea typeface="Arial" charset="0"/>
                <a:cs typeface="Arial" charset="0"/>
              </a:rPr>
              <a:t>«Право на занятие педагогической деятельностью имеют лица, имеющие среднее профессиональное или высшее образование и </a:t>
            </a:r>
            <a:r>
              <a:rPr lang="ru-RU" sz="2800" b="1" i="1" dirty="0">
                <a:solidFill>
                  <a:srgbClr val="FF0000"/>
                </a:solidFill>
                <a:latin typeface="Calibri"/>
                <a:ea typeface="Arial" charset="0"/>
                <a:cs typeface="Arial" charset="0"/>
              </a:rPr>
              <a:t>отвечающие квалификационным требованиям, указанным в квалификационных справочниках, и (или) профессиональным стандартам»</a:t>
            </a:r>
            <a:r>
              <a:rPr lang="ru-RU" sz="2800" b="1" i="1" dirty="0">
                <a:solidFill>
                  <a:prstClr val="black"/>
                </a:solidFill>
                <a:latin typeface="Calibri"/>
                <a:ea typeface="Arial" charset="0"/>
                <a:cs typeface="Arial" charset="0"/>
              </a:rPr>
              <a:t>.</a:t>
            </a:r>
            <a:r>
              <a:rPr lang="ru-RU" sz="2800" dirty="0">
                <a:solidFill>
                  <a:prstClr val="black"/>
                </a:solidFill>
                <a:latin typeface="Calibri"/>
                <a:ea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704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29" name="Прямоугольник 2"/>
          <p:cNvSpPr>
            <a:spLocks noChangeArrowheads="1"/>
          </p:cNvSpPr>
          <p:nvPr/>
        </p:nvSpPr>
        <p:spPr bwMode="auto">
          <a:xfrm>
            <a:off x="1096963" y="217488"/>
            <a:ext cx="86423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Должности педагогических работников</a:t>
            </a:r>
            <a:r>
              <a:rPr lang="ru-RU" sz="24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Учитель</a:t>
            </a:r>
            <a:endParaRPr lang="ru-RU" sz="2400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Должностные обязанности.</a:t>
            </a:r>
            <a:r>
              <a:rPr lang="ru-RU" sz="24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 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98425" y="2333625"/>
            <a:ext cx="903605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Осуществляет обучение и воспитание обучающихся с учетом их </a:t>
            </a:r>
            <a:r>
              <a:rPr lang="ru-RU" sz="2400" b="1" u="sng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психолого-физиологических особенностей </a:t>
            </a:r>
            <a:r>
              <a:rPr lang="ru-RU" sz="2400" b="1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и </a:t>
            </a:r>
            <a:r>
              <a:rPr lang="ru-RU" sz="24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специфики преподаваемого предмета, … используя разнообразные формы, приёмы, методы и средства обучения</a:t>
            </a:r>
            <a:r>
              <a:rPr lang="ru-RU" sz="24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ru-RU" sz="2400" b="1" u="sng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в том числе по индивидуальным учебным планам</a:t>
            </a:r>
            <a:r>
              <a:rPr lang="ru-RU" sz="24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… </a:t>
            </a:r>
            <a:r>
              <a:rPr lang="ru-RU" sz="24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проводит учебные занятия, опираясь на достижения в области </a:t>
            </a:r>
            <a:r>
              <a:rPr lang="ru-RU" sz="2400" b="1" u="sng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педагогической и психологической наук, возрастной психологии и школьной гигиены</a:t>
            </a:r>
            <a:r>
              <a:rPr lang="ru-RU" sz="24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, а также современных информационных технологий и методик обучения</a:t>
            </a:r>
            <a:r>
              <a:rPr lang="ru-RU" sz="24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» </a:t>
            </a:r>
          </a:p>
        </p:txBody>
      </p:sp>
      <p:sp>
        <p:nvSpPr>
          <p:cNvPr id="4" name="Загнутый угол 3"/>
          <p:cNvSpPr/>
          <p:nvPr/>
        </p:nvSpPr>
        <p:spPr>
          <a:xfrm rot="20398781">
            <a:off x="383871" y="242789"/>
            <a:ext cx="1847738" cy="1990630"/>
          </a:xfrm>
          <a:prstGeom prst="foldedCorner">
            <a:avLst>
              <a:gd name="adj" fmla="val 46032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>
                <a:solidFill>
                  <a:srgbClr val="000000"/>
                </a:solidFill>
              </a:ln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r>
              <a:rPr lang="ru-RU" sz="2400" b="1" dirty="0" err="1">
                <a:ln>
                  <a:solidFill>
                    <a:srgbClr val="000000"/>
                  </a:solidFill>
                </a:ln>
                <a:solidFill>
                  <a:srgbClr val="000090"/>
                </a:solidFill>
                <a:latin typeface="Calibri"/>
              </a:rPr>
              <a:t>Квалифика-ционный</a:t>
            </a:r>
            <a:r>
              <a:rPr lang="ru-RU" sz="2400" b="1" dirty="0">
                <a:ln>
                  <a:solidFill>
                    <a:srgbClr val="000000"/>
                  </a:solidFill>
                </a:ln>
                <a:solidFill>
                  <a:srgbClr val="000090"/>
                </a:solidFill>
                <a:latin typeface="Calibri"/>
              </a:rPr>
              <a:t> справочник</a:t>
            </a:r>
          </a:p>
          <a:p>
            <a:pPr algn="ctr">
              <a:defRPr/>
            </a:pPr>
            <a:r>
              <a:rPr lang="ru-RU" sz="2400" b="1" dirty="0">
                <a:ln>
                  <a:solidFill>
                    <a:srgbClr val="000000"/>
                  </a:solidFill>
                </a:ln>
                <a:solidFill>
                  <a:srgbClr val="000090"/>
                </a:solidFill>
                <a:latin typeface="Calibri"/>
              </a:rPr>
              <a:t>(2010)</a:t>
            </a:r>
          </a:p>
        </p:txBody>
      </p:sp>
    </p:spTree>
    <p:extLst>
      <p:ext uri="{BB962C8B-B14F-4D97-AF65-F5344CB8AC3E}">
        <p14:creationId xmlns:p14="http://schemas.microsoft.com/office/powerpoint/2010/main" val="388413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0" y="0"/>
            <a:ext cx="3071813" cy="164306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ФГОС </a:t>
            </a:r>
          </a:p>
        </p:txBody>
      </p:sp>
      <p:sp>
        <p:nvSpPr>
          <p:cNvPr id="3" name="Овал 2"/>
          <p:cNvSpPr/>
          <p:nvPr/>
        </p:nvSpPr>
        <p:spPr>
          <a:xfrm>
            <a:off x="3071813" y="714375"/>
            <a:ext cx="3071812" cy="1643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НОВЫЙ  УЧИТЕЛЬ</a:t>
            </a:r>
          </a:p>
        </p:txBody>
      </p:sp>
      <p:sp>
        <p:nvSpPr>
          <p:cNvPr id="4" name="Овал 3"/>
          <p:cNvSpPr/>
          <p:nvPr/>
        </p:nvSpPr>
        <p:spPr>
          <a:xfrm>
            <a:off x="6072188" y="1785938"/>
            <a:ext cx="3071812" cy="1643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УМЕНИЕ УЧИТЬСЯ</a:t>
            </a:r>
          </a:p>
        </p:txBody>
      </p:sp>
      <p:sp>
        <p:nvSpPr>
          <p:cNvPr id="5" name="Овал 4"/>
          <p:cNvSpPr/>
          <p:nvPr/>
        </p:nvSpPr>
        <p:spPr>
          <a:xfrm>
            <a:off x="3357563" y="3143250"/>
            <a:ext cx="3071812" cy="1643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НОВЫЕ ТРЕБОВАНИЯ К КВАЛИФИКАЦИИ</a:t>
            </a:r>
          </a:p>
        </p:txBody>
      </p:sp>
      <p:sp>
        <p:nvSpPr>
          <p:cNvPr id="6" name="Овал 5"/>
          <p:cNvSpPr/>
          <p:nvPr/>
        </p:nvSpPr>
        <p:spPr>
          <a:xfrm>
            <a:off x="0" y="3143250"/>
            <a:ext cx="3071813" cy="1643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НОВЫЕ ФОРМЫ ПОДГОТОВКИ И ПЕРЕПОДГОТОВКИ</a:t>
            </a:r>
          </a:p>
        </p:txBody>
      </p:sp>
      <p:sp>
        <p:nvSpPr>
          <p:cNvPr id="7" name="Овал 6"/>
          <p:cNvSpPr/>
          <p:nvPr/>
        </p:nvSpPr>
        <p:spPr>
          <a:xfrm>
            <a:off x="5715000" y="5000625"/>
            <a:ext cx="3429000" cy="164306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ПРОФЕССИОНАЛЬНЫЙ СТАНДАРТ ПЕДАГОГА</a:t>
            </a:r>
          </a:p>
        </p:txBody>
      </p:sp>
      <p:sp>
        <p:nvSpPr>
          <p:cNvPr id="8" name="Овал 7"/>
          <p:cNvSpPr/>
          <p:nvPr/>
        </p:nvSpPr>
        <p:spPr>
          <a:xfrm>
            <a:off x="1571625" y="5072063"/>
            <a:ext cx="3500438" cy="1785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СВОБОДА ДЕЙСТВИЙ И ВЫСОКИЕ ТРЕБОВАНИЯ К РЕЗУЛЬТАТАМ ТРУДА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786063" y="357188"/>
            <a:ext cx="1214437" cy="357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215063" y="1357313"/>
            <a:ext cx="1214437" cy="357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 flipV="1">
            <a:off x="6357938" y="3500438"/>
            <a:ext cx="1338262" cy="161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2500313" y="3214688"/>
            <a:ext cx="1614487" cy="100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928688" y="4786313"/>
            <a:ext cx="785812" cy="714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 flipV="1">
            <a:off x="4429125" y="4714875"/>
            <a:ext cx="1071563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357938" y="4286250"/>
            <a:ext cx="785812" cy="714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4" name="Номер слайда 1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5703A2-0F4F-48C7-AD8D-DCA8B1DB6B99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5000625" y="5643563"/>
            <a:ext cx="714375" cy="21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01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288" y="908050"/>
            <a:ext cx="8280400" cy="50419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Педагог –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ключевая фигура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реформирования образования.</a:t>
            </a:r>
          </a:p>
          <a:p>
            <a:pPr eaLnBrk="1" hangingPunct="1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Профессиональный стандарт призван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раскрепостить педагога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, дать новый импульс его развитию.</a:t>
            </a:r>
          </a:p>
          <a:p>
            <a:pPr eaLnBrk="1" hangingPunct="1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Профессиональный стандарт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повышает ответственность педагога за результат его труда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Профессиональный стандарт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предъявляет требования к квалификации учителя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, предлагая критерии ее оценки.</a:t>
            </a:r>
          </a:p>
          <a:p>
            <a:pPr eaLnBrk="1" hangingPunct="1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Стандарт предполагает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учет региональных особенностей преподавания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(региональная составляющая стандарта).</a:t>
            </a:r>
          </a:p>
        </p:txBody>
      </p:sp>
      <p:sp>
        <p:nvSpPr>
          <p:cNvPr id="34819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BE98E3-05BB-4C8F-AA06-00942C01F1D7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44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857250" y="642938"/>
            <a:ext cx="757237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ЗАЧЕМ НУЖЕН ПРОФЕССИОНАЛЬНЫЙ СТАНДАРТ ПЕДАГОГА?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428625" y="2214563"/>
            <a:ext cx="850106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Стандарт – инструмент реализации стратегии образования в изменяющемся мире.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Стандарт – инструмент повышения качества образования и выхода отечественного образования на международный уровень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Стандарт – объективный измеритель квалификации педагога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Стандарт – средство отбора педагогических кадров</a:t>
            </a:r>
            <a:r>
              <a:rPr lang="ru-RU" altLang="ru-RU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в учреждения образования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Стандарт – основа для формирования трудового договора, фиксирующего отношения между работником и работодателем.</a:t>
            </a:r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71BFEC-55DE-4734-8DCC-0CB558F754E8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84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Прямоугольник 4"/>
          <p:cNvSpPr>
            <a:spLocks noChangeArrowheads="1"/>
          </p:cNvSpPr>
          <p:nvPr/>
        </p:nvSpPr>
        <p:spPr bwMode="auto">
          <a:xfrm>
            <a:off x="947738" y="561975"/>
            <a:ext cx="7577137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Деятельность учителя в соответствии с требованиями ФГОС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(по функциям управления)</a:t>
            </a:r>
            <a:r>
              <a:rPr lang="ru-RU" sz="2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grpSp>
        <p:nvGrpSpPr>
          <p:cNvPr id="110595" name="Группа 2"/>
          <p:cNvGrpSpPr>
            <a:grpSpLocks/>
          </p:cNvGrpSpPr>
          <p:nvPr/>
        </p:nvGrpSpPr>
        <p:grpSpPr bwMode="auto">
          <a:xfrm>
            <a:off x="-63500" y="1931988"/>
            <a:ext cx="9475788" cy="3589337"/>
            <a:chOff x="213402" y="3649083"/>
            <a:chExt cx="8476565" cy="2298208"/>
          </a:xfrm>
        </p:grpSpPr>
        <p:sp>
          <p:nvSpPr>
            <p:cNvPr id="110596" name="Прямоугольник 5"/>
            <p:cNvSpPr>
              <a:spLocks noChangeArrowheads="1"/>
            </p:cNvSpPr>
            <p:nvPr/>
          </p:nvSpPr>
          <p:spPr bwMode="auto">
            <a:xfrm rot="-1230304">
              <a:off x="4614811" y="3663922"/>
              <a:ext cx="4075156" cy="295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 smtClean="0">
                  <a:solidFill>
                    <a:srgbClr val="A60000"/>
                  </a:solidFill>
                  <a:latin typeface="Calibri" charset="0"/>
                  <a:ea typeface="Arial" charset="0"/>
                  <a:cs typeface="Arial" charset="0"/>
                </a:rPr>
                <a:t>Информационно-аналитическая </a:t>
              </a:r>
            </a:p>
          </p:txBody>
        </p:sp>
        <p:sp>
          <p:nvSpPr>
            <p:cNvPr id="110597" name="Прямоугольник 6"/>
            <p:cNvSpPr>
              <a:spLocks noChangeArrowheads="1"/>
            </p:cNvSpPr>
            <p:nvPr/>
          </p:nvSpPr>
          <p:spPr bwMode="auto">
            <a:xfrm rot="1090778">
              <a:off x="1106358" y="3831079"/>
              <a:ext cx="3060796" cy="295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 smtClean="0">
                  <a:solidFill>
                    <a:srgbClr val="A60000"/>
                  </a:solidFill>
                  <a:latin typeface="Calibri" charset="0"/>
                  <a:ea typeface="Arial" charset="0"/>
                  <a:cs typeface="Arial" charset="0"/>
                </a:rPr>
                <a:t>Мотивационно-целевая </a:t>
              </a:r>
            </a:p>
          </p:txBody>
        </p:sp>
        <p:sp>
          <p:nvSpPr>
            <p:cNvPr id="110598" name="Прямоугольник 7"/>
            <p:cNvSpPr>
              <a:spLocks noChangeArrowheads="1"/>
            </p:cNvSpPr>
            <p:nvPr/>
          </p:nvSpPr>
          <p:spPr bwMode="auto">
            <a:xfrm rot="1029068">
              <a:off x="4808978" y="4921191"/>
              <a:ext cx="3297516" cy="295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 smtClean="0">
                  <a:solidFill>
                    <a:srgbClr val="9E0000"/>
                  </a:solidFill>
                  <a:latin typeface="Calibri" charset="0"/>
                  <a:ea typeface="Arial" charset="0"/>
                  <a:cs typeface="Arial" charset="0"/>
                </a:rPr>
                <a:t>Планово-прогностическая </a:t>
              </a:r>
            </a:p>
          </p:txBody>
        </p:sp>
        <p:sp>
          <p:nvSpPr>
            <p:cNvPr id="110599" name="Прямоугольник 8"/>
            <p:cNvSpPr>
              <a:spLocks noChangeArrowheads="1"/>
            </p:cNvSpPr>
            <p:nvPr/>
          </p:nvSpPr>
          <p:spPr bwMode="auto">
            <a:xfrm rot="-797558">
              <a:off x="213402" y="4883341"/>
              <a:ext cx="4414970" cy="295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 smtClean="0">
                  <a:solidFill>
                    <a:srgbClr val="77933C"/>
                  </a:solidFill>
                  <a:latin typeface="Calibri" charset="0"/>
                  <a:ea typeface="Arial" charset="0"/>
                  <a:cs typeface="Arial" charset="0"/>
                </a:rPr>
                <a:t>Организационно-исполнительская </a:t>
              </a:r>
            </a:p>
          </p:txBody>
        </p:sp>
        <p:sp>
          <p:nvSpPr>
            <p:cNvPr id="110600" name="Прямоугольник 9"/>
            <p:cNvSpPr>
              <a:spLocks noChangeArrowheads="1"/>
            </p:cNvSpPr>
            <p:nvPr/>
          </p:nvSpPr>
          <p:spPr bwMode="auto">
            <a:xfrm rot="1778757">
              <a:off x="4531352" y="5651655"/>
              <a:ext cx="3702938" cy="295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 smtClean="0">
                  <a:solidFill>
                    <a:srgbClr val="9E0000"/>
                  </a:solidFill>
                  <a:latin typeface="Calibri" charset="0"/>
                  <a:ea typeface="Arial" charset="0"/>
                  <a:cs typeface="Arial" charset="0"/>
                </a:rPr>
                <a:t>Контрольно-диагностическая </a:t>
              </a:r>
            </a:p>
          </p:txBody>
        </p:sp>
        <p:sp>
          <p:nvSpPr>
            <p:cNvPr id="110601" name="Прямоугольник 10"/>
            <p:cNvSpPr>
              <a:spLocks noChangeArrowheads="1"/>
            </p:cNvSpPr>
            <p:nvPr/>
          </p:nvSpPr>
          <p:spPr bwMode="auto">
            <a:xfrm rot="-1508653">
              <a:off x="861213" y="5410518"/>
              <a:ext cx="3622955" cy="295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 smtClean="0">
                  <a:solidFill>
                    <a:srgbClr val="FF6600"/>
                  </a:solidFill>
                  <a:latin typeface="Calibri" charset="0"/>
                  <a:ea typeface="Arial" charset="0"/>
                  <a:cs typeface="Arial" charset="0"/>
                </a:rPr>
                <a:t>Регулятивно-коррекционная </a:t>
              </a:r>
            </a:p>
          </p:txBody>
        </p:sp>
        <p:pic>
          <p:nvPicPr>
            <p:cNvPr id="110602" name="Picture 2" descr="D:\Все мамины документы\12. Картинки, гифчики\MS\POPULAR\WHATNOW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4066" y="3649083"/>
              <a:ext cx="1565275" cy="222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9017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Изображение 1" descr="Без заголовка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75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05491" y="3287978"/>
            <a:ext cx="266696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4F81BD"/>
            </a:solidFill>
          </a:ln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Calibri"/>
              </a:rPr>
              <a:t>Компетентность </a:t>
            </a:r>
          </a:p>
        </p:txBody>
      </p:sp>
      <p:sp>
        <p:nvSpPr>
          <p:cNvPr id="6" name="Прямоугольник 5"/>
          <p:cNvSpPr/>
          <p:nvPr/>
        </p:nvSpPr>
        <p:spPr>
          <a:xfrm rot="20502924">
            <a:off x="482715" y="3043764"/>
            <a:ext cx="3339376" cy="523220"/>
          </a:xfrm>
          <a:prstGeom prst="rect">
            <a:avLst/>
          </a:prstGeom>
          <a:solidFill>
            <a:srgbClr val="E3FFC0"/>
          </a:solidFill>
          <a:ln>
            <a:solidFill>
              <a:srgbClr val="4F81BD"/>
            </a:solidFill>
          </a:ln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Calibri"/>
              </a:rPr>
              <a:t>Учитель-управленец</a:t>
            </a:r>
          </a:p>
        </p:txBody>
      </p:sp>
      <p:sp>
        <p:nvSpPr>
          <p:cNvPr id="7" name="Прямоугольник 6"/>
          <p:cNvSpPr/>
          <p:nvPr/>
        </p:nvSpPr>
        <p:spPr>
          <a:xfrm rot="694294">
            <a:off x="5087597" y="1443615"/>
            <a:ext cx="316244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Calibri"/>
              </a:rPr>
              <a:t>Индивидуализация</a:t>
            </a:r>
          </a:p>
        </p:txBody>
      </p:sp>
      <p:sp>
        <p:nvSpPr>
          <p:cNvPr id="9" name="Прямоугольник 8"/>
          <p:cNvSpPr/>
          <p:nvPr/>
        </p:nvSpPr>
        <p:spPr>
          <a:xfrm rot="940939">
            <a:off x="5138157" y="2592757"/>
            <a:ext cx="457200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4F81BD"/>
            </a:solidFill>
          </a:ln>
        </p:spPr>
        <p:txBody>
          <a:bodyPr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Calibri"/>
              </a:rPr>
              <a:t>Внутренние и внешние ресурсы учебного успеха ученика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06824" y="403264"/>
            <a:ext cx="460805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Calibri"/>
              </a:rPr>
              <a:t>Урок как социальный проект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32779" y="4854901"/>
            <a:ext cx="3382306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4F81BD"/>
            </a:solidFill>
          </a:ln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Calibri"/>
              </a:rPr>
              <a:t>Сценирование урока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87052" y="2278698"/>
            <a:ext cx="4485122" cy="523220"/>
          </a:xfrm>
          <a:prstGeom prst="rect">
            <a:avLst/>
          </a:prstGeom>
          <a:solidFill>
            <a:srgbClr val="FFCCAD"/>
          </a:solidFill>
          <a:ln>
            <a:solidFill>
              <a:srgbClr val="4F81BD"/>
            </a:solidFill>
          </a:ln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Calibri"/>
              </a:rPr>
              <a:t>Критериальное оценивание</a:t>
            </a:r>
          </a:p>
        </p:txBody>
      </p:sp>
      <p:sp>
        <p:nvSpPr>
          <p:cNvPr id="15" name="Прямоугольник 14"/>
          <p:cNvSpPr/>
          <p:nvPr/>
        </p:nvSpPr>
        <p:spPr>
          <a:xfrm rot="21280582">
            <a:off x="74379" y="3946960"/>
            <a:ext cx="4572000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prstClr val="black"/>
                </a:solidFill>
                <a:latin typeface="Calibri"/>
              </a:rPr>
              <a:t>Договорные отношения на основе принципа распределенной ответственности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33780" y="5697698"/>
            <a:ext cx="4572000" cy="954107"/>
          </a:xfrm>
          <a:prstGeom prst="rect">
            <a:avLst/>
          </a:prstGeom>
          <a:solidFill>
            <a:srgbClr val="F7FF85"/>
          </a:solidFill>
          <a:ln>
            <a:solidFill>
              <a:srgbClr val="4F81BD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prstClr val="black"/>
                </a:solidFill>
                <a:latin typeface="Calibri"/>
              </a:rPr>
              <a:t>Критерии, показатели и уровневые дескрипторы</a:t>
            </a:r>
          </a:p>
        </p:txBody>
      </p:sp>
      <p:sp>
        <p:nvSpPr>
          <p:cNvPr id="17" name="Прямоугольник 16"/>
          <p:cNvSpPr/>
          <p:nvPr/>
        </p:nvSpPr>
        <p:spPr>
          <a:xfrm rot="20995751">
            <a:off x="-128189" y="504632"/>
            <a:ext cx="4572000" cy="138499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4F81BD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prstClr val="black"/>
                </a:solidFill>
                <a:latin typeface="Calibri"/>
              </a:rPr>
              <a:t>Дидактический потенциал способов учебной деятельности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22571" y="4057180"/>
            <a:ext cx="5780624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4F81BD"/>
            </a:solidFill>
          </a:ln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Calibri"/>
              </a:rPr>
              <a:t>Метапредметность и метапредметы</a:t>
            </a:r>
          </a:p>
        </p:txBody>
      </p:sp>
      <p:sp>
        <p:nvSpPr>
          <p:cNvPr id="10" name="Прямоугольник 9"/>
          <p:cNvSpPr/>
          <p:nvPr/>
        </p:nvSpPr>
        <p:spPr>
          <a:xfrm rot="21047727">
            <a:off x="870139" y="5751934"/>
            <a:ext cx="4751446" cy="523220"/>
          </a:xfrm>
          <a:prstGeom prst="rect">
            <a:avLst/>
          </a:prstGeom>
          <a:solidFill>
            <a:srgbClr val="2CF2AF"/>
          </a:solidFill>
          <a:ln>
            <a:solidFill>
              <a:srgbClr val="4F81BD"/>
            </a:solidFill>
          </a:ln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Calibri"/>
              </a:rPr>
              <a:t>Цели учения и цели обучения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85257" y="1477401"/>
            <a:ext cx="2186917" cy="523220"/>
          </a:xfrm>
          <a:prstGeom prst="rect">
            <a:avLst/>
          </a:prstGeom>
          <a:solidFill>
            <a:srgbClr val="89E5B2"/>
          </a:solidFill>
          <a:ln>
            <a:solidFill>
              <a:srgbClr val="4F81BD"/>
            </a:solidFill>
          </a:ln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Calibri"/>
              </a:rPr>
              <a:t>Обучаемость</a:t>
            </a:r>
          </a:p>
        </p:txBody>
      </p:sp>
    </p:spTree>
    <p:extLst>
      <p:ext uri="{BB962C8B-B14F-4D97-AF65-F5344CB8AC3E}">
        <p14:creationId xmlns:p14="http://schemas.microsoft.com/office/powerpoint/2010/main" val="195352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6941" y="724985"/>
            <a:ext cx="7679765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prstClr val="black"/>
                </a:solidFill>
                <a:latin typeface="Calibri"/>
              </a:rPr>
              <a:t>Для того, чтобы освоение терминов не стало мероприятием «ради галочки», организационные формы </a:t>
            </a:r>
            <a:endParaRPr lang="ru-RU" sz="2800" dirty="0" smtClean="0">
              <a:solidFill>
                <a:prstClr val="black"/>
              </a:solidFill>
              <a:latin typeface="Calibri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освоения 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смысла терминов на этом этапе реализации Дорожной карты </a:t>
            </a:r>
            <a:endParaRPr lang="ru-RU" sz="2800" dirty="0" smtClean="0">
              <a:solidFill>
                <a:prstClr val="black"/>
              </a:solidFill>
              <a:latin typeface="Calibri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должны 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быть деятельностными 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–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latin typeface="Calibri"/>
              </a:rPr>
              <a:t>деловые игры, кейсы и т.д.</a:t>
            </a:r>
          </a:p>
        </p:txBody>
      </p:sp>
      <p:pic>
        <p:nvPicPr>
          <p:cNvPr id="3" name="Изображение 2" descr="Без названия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26" y="4043157"/>
            <a:ext cx="2399180" cy="2560469"/>
          </a:xfrm>
          <a:prstGeom prst="rect">
            <a:avLst/>
          </a:prstGeom>
        </p:spPr>
      </p:pic>
      <p:pic>
        <p:nvPicPr>
          <p:cNvPr id="5" name="Изображение 4" descr="Iskusstvo-obshheniy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20" y="4218297"/>
            <a:ext cx="4813168" cy="2206035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63453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582341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Презентация, подготовленная по информационно-методическим </a:t>
            </a:r>
            <a:r>
              <a:rPr lang="ru-RU" b="1" dirty="0" smtClean="0"/>
              <a:t>материалам</a:t>
            </a:r>
          </a:p>
          <a:p>
            <a:pPr algn="ctr"/>
            <a:endParaRPr lang="ru-RU" dirty="0"/>
          </a:p>
          <a:p>
            <a:pPr algn="ctr"/>
            <a:r>
              <a:rPr lang="ru-RU" b="1" dirty="0"/>
              <a:t>ГАЛЕЕВОЙ НАТАЛЬИ ЛЬВОВНЫ</a:t>
            </a:r>
            <a:r>
              <a:rPr lang="ru-RU" b="1" dirty="0" smtClean="0"/>
              <a:t>,</a:t>
            </a:r>
          </a:p>
          <a:p>
            <a:pPr algn="ctr"/>
            <a:endParaRPr lang="ru-RU" dirty="0"/>
          </a:p>
          <a:p>
            <a:pPr algn="ctr"/>
            <a:r>
              <a:rPr lang="ru-RU" b="1" dirty="0"/>
              <a:t>кандидата биологических наук, </a:t>
            </a:r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Доцента,</a:t>
            </a:r>
            <a:endParaRPr lang="ru-RU" dirty="0"/>
          </a:p>
          <a:p>
            <a:pPr algn="ctr"/>
            <a:r>
              <a:rPr lang="ru-RU" b="1" dirty="0"/>
              <a:t>профессора кафедры управления образовательными системами ИСГО МПГУ</a:t>
            </a:r>
            <a:r>
              <a:rPr lang="ru-RU" b="1" dirty="0" smtClean="0"/>
              <a:t>,</a:t>
            </a:r>
          </a:p>
          <a:p>
            <a:pPr algn="ctr"/>
            <a:endParaRPr lang="ru-RU" dirty="0"/>
          </a:p>
          <a:p>
            <a:pPr algn="ctr"/>
            <a:r>
              <a:rPr lang="ru-RU" b="1" dirty="0"/>
              <a:t>Почетного работника среднего общего образования</a:t>
            </a:r>
            <a:r>
              <a:rPr lang="ru-RU" b="1" dirty="0" smtClean="0"/>
              <a:t>,</a:t>
            </a:r>
          </a:p>
          <a:p>
            <a:pPr algn="ctr"/>
            <a:endParaRPr lang="ru-RU" dirty="0"/>
          </a:p>
          <a:p>
            <a:pPr algn="ctr"/>
            <a:r>
              <a:rPr lang="ru-RU" b="1" dirty="0"/>
              <a:t>члена-корреспондента МАНПО</a:t>
            </a:r>
            <a:r>
              <a:rPr lang="ru-RU" b="1" dirty="0" smtClean="0"/>
              <a:t>,</a:t>
            </a:r>
          </a:p>
          <a:p>
            <a:pPr algn="ctr"/>
            <a:endParaRPr lang="ru-RU" dirty="0"/>
          </a:p>
          <a:p>
            <a:pPr algn="ctr"/>
            <a:r>
              <a:rPr lang="ru-RU" b="1" dirty="0"/>
              <a:t>Учителя Года Москвы – 2003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9226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1116013" y="620713"/>
            <a:ext cx="7024687" cy="566737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Новые компетенции учителя:</a:t>
            </a:r>
          </a:p>
        </p:txBody>
      </p:sp>
      <p:sp>
        <p:nvSpPr>
          <p:cNvPr id="36867" name="Объект 2"/>
          <p:cNvSpPr>
            <a:spLocks noGrp="1"/>
          </p:cNvSpPr>
          <p:nvPr>
            <p:ph idx="1"/>
          </p:nvPr>
        </p:nvSpPr>
        <p:spPr>
          <a:xfrm>
            <a:off x="539750" y="1412875"/>
            <a:ext cx="8604250" cy="3508375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Работа с одаренными учащимися. </a:t>
            </a:r>
          </a:p>
          <a:p>
            <a:pPr eaLnBrk="1" hangingPunct="1"/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Работа в условиях реализации  программ инклюзивного образования. </a:t>
            </a:r>
          </a:p>
          <a:p>
            <a:pPr eaLnBrk="1" hangingPunct="1"/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Преподавание русского языка учащимся, для которых он не является родным. </a:t>
            </a:r>
          </a:p>
          <a:p>
            <a:pPr eaLnBrk="1" hangingPunct="1"/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Работа с учащимися, имеющими проблемы в развитии. </a:t>
            </a:r>
          </a:p>
          <a:p>
            <a:pPr eaLnBrk="1" hangingPunct="1"/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Работа с девиантными, зависимыми, социально запущенными и социально уязвимыми учащимися, имеющими серьезные отклонения в поведении. </a:t>
            </a:r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016502-1D8A-4E42-894E-43E534B34670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26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4"/>
            <a:ext cx="7914456" cy="367240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i="1" dirty="0"/>
              <a:t>Цели преподавательской деятельности являются производными от целей деятельности ученика.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27876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img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985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77333" y="2138235"/>
            <a:ext cx="8000999" cy="3785652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800000"/>
                </a:solidFill>
                <a:latin typeface="Calibri"/>
              </a:rPr>
              <a:t> Учитель 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в многоуровневой образовательной системе государства стоит </a:t>
            </a:r>
            <a:r>
              <a:rPr lang="ru-RU" sz="2400" b="1" dirty="0">
                <a:solidFill>
                  <a:srgbClr val="800000"/>
                </a:solidFill>
                <a:latin typeface="Calibri"/>
              </a:rPr>
              <a:t>ближе всех к ребенку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. </a:t>
            </a:r>
          </a:p>
          <a:p>
            <a:pPr algn="ctr"/>
            <a:endParaRPr lang="ru-RU" sz="2400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ru-RU" sz="2400" dirty="0">
                <a:solidFill>
                  <a:prstClr val="black"/>
                </a:solidFill>
                <a:latin typeface="Calibri"/>
              </a:rPr>
              <a:t>Но при этом находится </a:t>
            </a:r>
          </a:p>
          <a:p>
            <a:pPr algn="ctr"/>
            <a:r>
              <a:rPr lang="ru-RU" sz="2400" b="1" dirty="0">
                <a:solidFill>
                  <a:srgbClr val="800000"/>
                </a:solidFill>
                <a:latin typeface="Calibri"/>
              </a:rPr>
              <a:t>как управленец в двух позициях </a:t>
            </a:r>
          </a:p>
          <a:p>
            <a:pPr algn="ctr"/>
            <a:endParaRPr lang="ru-RU" sz="2400" b="1" dirty="0">
              <a:solidFill>
                <a:srgbClr val="800000"/>
              </a:solidFill>
              <a:latin typeface="Calibri"/>
            </a:endParaRPr>
          </a:p>
          <a:p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в 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субъект-субъектной по отношению к </a:t>
            </a: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ребенку</a:t>
            </a:r>
          </a:p>
          <a:p>
            <a:pPr algn="ctr"/>
            <a:endParaRPr lang="ru-RU" sz="2400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в 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субъект – объектной по отношению к внешним ресурсам учения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38857" y="794224"/>
            <a:ext cx="6393547" cy="707886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цели урока и цели на уроке</a:t>
            </a:r>
          </a:p>
        </p:txBody>
      </p:sp>
    </p:spTree>
    <p:extLst>
      <p:ext uri="{BB962C8B-B14F-4D97-AF65-F5344CB8AC3E}">
        <p14:creationId xmlns:p14="http://schemas.microsoft.com/office/powerpoint/2010/main" val="220281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985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58254"/>
              </p:ext>
            </p:extLst>
          </p:nvPr>
        </p:nvGraphicFramePr>
        <p:xfrm>
          <a:off x="467544" y="980728"/>
          <a:ext cx="8582794" cy="5256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Документ" r:id="rId4" imgW="10131774" imgH="6718073" progId="Word.Document.12">
                  <p:embed/>
                </p:oleObj>
              </mc:Choice>
              <mc:Fallback>
                <p:oleObj name="Документ" r:id="rId4" imgW="10131774" imgH="6718073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980728"/>
                        <a:ext cx="8582794" cy="52565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765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6436121"/>
              </p:ext>
            </p:extLst>
          </p:nvPr>
        </p:nvGraphicFramePr>
        <p:xfrm>
          <a:off x="382514" y="550782"/>
          <a:ext cx="8384710" cy="6012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9428" y="-12459"/>
            <a:ext cx="2555194" cy="3046988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Calibri"/>
              </a:rPr>
              <a:t>Ошибки в анализе ресурсов, </a:t>
            </a:r>
            <a:r>
              <a:rPr lang="ru-RU" sz="2400" b="1" dirty="0" smtClean="0">
                <a:solidFill>
                  <a:prstClr val="black"/>
                </a:solidFill>
                <a:latin typeface="Calibri"/>
              </a:rPr>
              <a:t>в планировании</a:t>
            </a:r>
            <a:r>
              <a:rPr lang="ru-RU" sz="2400" b="1" dirty="0">
                <a:solidFill>
                  <a:prstClr val="black"/>
                </a:solidFill>
                <a:latin typeface="Calibri"/>
              </a:rPr>
              <a:t>, организации, </a:t>
            </a:r>
          </a:p>
          <a:p>
            <a:r>
              <a:rPr lang="ru-RU" sz="2400" b="1" dirty="0" smtClean="0">
                <a:solidFill>
                  <a:prstClr val="black"/>
                </a:solidFill>
                <a:latin typeface="Calibri"/>
              </a:rPr>
              <a:t>диагностике </a:t>
            </a:r>
            <a:r>
              <a:rPr lang="ru-RU" sz="2400" b="1" dirty="0">
                <a:solidFill>
                  <a:prstClr val="black"/>
                </a:solidFill>
                <a:latin typeface="Calibri"/>
              </a:rPr>
              <a:t>процесса, </a:t>
            </a:r>
          </a:p>
          <a:p>
            <a:r>
              <a:rPr lang="ru-RU" sz="2400" b="1" dirty="0">
                <a:solidFill>
                  <a:prstClr val="black"/>
                </a:solidFill>
                <a:latin typeface="Calibri"/>
              </a:rPr>
              <a:t> коррекции и др.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58414" y="0"/>
            <a:ext cx="2540500" cy="230832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Calibri"/>
              </a:rPr>
              <a:t>Учитель успешно реализует  все функции управления в процессе преподавания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19013" y="70310"/>
            <a:ext cx="2887281" cy="156966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Calibri"/>
              </a:rPr>
              <a:t>Учитель обучает ученика управлению</a:t>
            </a:r>
          </a:p>
          <a:p>
            <a:r>
              <a:rPr lang="ru-RU" sz="2400" b="1" dirty="0">
                <a:solidFill>
                  <a:prstClr val="black"/>
                </a:solidFill>
                <a:latin typeface="Calibri"/>
              </a:rPr>
              <a:t>процессом учения</a:t>
            </a:r>
          </a:p>
        </p:txBody>
      </p:sp>
      <p:pic>
        <p:nvPicPr>
          <p:cNvPr id="4" name="Изображение 3" descr="089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064" y="4341862"/>
            <a:ext cx="2877936" cy="251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7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74638" y="11113"/>
            <a:ext cx="87598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</a:rPr>
              <a:t>Модель профессиональной компетентности педагога 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</a:rPr>
              <a:t>Н.Л. Галеевой, разработанная на основе структуры компетенций педагога, представленной  в работах </a:t>
            </a:r>
            <a:r>
              <a:rPr lang="ru-RU" sz="2400" b="1" dirty="0" err="1">
                <a:solidFill>
                  <a:srgbClr val="000000"/>
                </a:solidFill>
              </a:rPr>
              <a:t>И.Я.Лернера</a:t>
            </a:r>
            <a:r>
              <a:rPr lang="ru-RU" sz="2400" b="1" dirty="0">
                <a:solidFill>
                  <a:srgbClr val="000000"/>
                </a:solidFill>
              </a:rPr>
              <a:t>,   В.В. Краевского,   </a:t>
            </a:r>
            <a:r>
              <a:rPr lang="ru-RU" sz="2400" b="1" dirty="0" err="1">
                <a:solidFill>
                  <a:srgbClr val="000000"/>
                </a:solidFill>
              </a:rPr>
              <a:t>А.В.Хуторского</a:t>
            </a:r>
            <a:r>
              <a:rPr lang="ru-RU" sz="2400" b="1" dirty="0">
                <a:solidFill>
                  <a:srgbClr val="000000"/>
                </a:solidFill>
              </a:rPr>
              <a:t>. 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409700" y="1727200"/>
          <a:ext cx="6589713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Слайд" r:id="rId4" imgW="2336800" imgH="1752600" progId="PowerPoint.Slide.8">
                  <p:embed/>
                </p:oleObj>
              </mc:Choice>
              <mc:Fallback>
                <p:oleObj name="Слайд" r:id="rId4" imgW="2336800" imgH="17526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1727200"/>
                        <a:ext cx="6589713" cy="49688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F81BD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594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Ресурсы </a:t>
            </a:r>
            <a:r>
              <a:rPr lang="ru-RU" sz="2000" b="1" dirty="0"/>
              <a:t>реализации требований ФГОС к образовательным результатам в системе «учитель-ученик»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410445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9"/>
            <a:ext cx="3596271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802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61938" y="147638"/>
            <a:ext cx="8382000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ctr"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Главными ресурсами качества образовательного процесса в системе «учитель-ученик» становятся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850" algn="just"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умения учителя «увидеть»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ученика как субъекта учения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indent="450850" algn="just"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конструктивно осознать его проблемы, </a:t>
            </a:r>
          </a:p>
          <a:p>
            <a:pPr indent="450850" algn="just"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научиться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управлять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процессами в образовательной среде,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поддерживая каждый успех ребенка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одновременно </a:t>
            </a:r>
          </a:p>
          <a:p>
            <a:pPr algn="just">
              <a:defRPr/>
            </a:pP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целенаправленно </a:t>
            </a:r>
          </a:p>
          <a:p>
            <a:pPr algn="just">
              <a:defRPr/>
            </a:pP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создавая для него </a:t>
            </a:r>
          </a:p>
          <a:p>
            <a:pPr algn="just">
              <a:defRPr/>
            </a:pP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развивающее </a:t>
            </a:r>
          </a:p>
          <a:p>
            <a:pPr algn="just">
              <a:defRPr/>
            </a:pP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образовательное</a:t>
            </a:r>
          </a:p>
          <a:p>
            <a:pPr algn="just">
              <a:defRPr/>
            </a:pP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пространство.</a:t>
            </a:r>
            <a:endParaRPr lang="ru-RU" sz="2800" b="1" i="1" dirty="0">
              <a:solidFill>
                <a:srgbClr val="C00000"/>
              </a:solidFill>
              <a:latin typeface="Arial" pitchFamily="34" charset="0"/>
              <a:ea typeface="Arial" charset="0"/>
              <a:cs typeface="Arial" charset="0"/>
            </a:endParaRPr>
          </a:p>
        </p:txBody>
      </p:sp>
      <p:pic>
        <p:nvPicPr>
          <p:cNvPr id="247810" name="Picture 2" descr="D:\Новая папка\team-succes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4219575"/>
            <a:ext cx="49974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48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i="1" u="sng" dirty="0" smtClean="0"/>
              <a:t/>
            </a:r>
            <a:br>
              <a:rPr lang="ru-RU" sz="2400" i="1" u="sng" dirty="0" smtClean="0"/>
            </a:br>
            <a:r>
              <a:rPr lang="ru-RU" sz="2400" i="1" u="sng" dirty="0"/>
              <a:t/>
            </a:r>
            <a:br>
              <a:rPr lang="ru-RU" sz="2400" i="1" u="sng" dirty="0"/>
            </a:br>
            <a:r>
              <a:rPr lang="ru-RU" sz="2400" i="1" u="sng" dirty="0" smtClean="0"/>
              <a:t/>
            </a:r>
            <a:br>
              <a:rPr lang="ru-RU" sz="2400" i="1" u="sng" dirty="0" smtClean="0"/>
            </a:br>
            <a:r>
              <a:rPr lang="ru-RU" sz="2400" i="1" u="sng" dirty="0"/>
              <a:t/>
            </a:r>
            <a:br>
              <a:rPr lang="ru-RU" sz="2400" i="1" u="sng" dirty="0"/>
            </a:br>
            <a:r>
              <a:rPr lang="ru-RU" sz="2400" i="1" u="sng" dirty="0" smtClean="0"/>
              <a:t/>
            </a:r>
            <a:br>
              <a:rPr lang="ru-RU" sz="2400" i="1" u="sng" dirty="0" smtClean="0"/>
            </a:br>
            <a:r>
              <a:rPr lang="ru-RU" sz="2400" i="1" u="sng" dirty="0"/>
              <a:t/>
            </a:r>
            <a:br>
              <a:rPr lang="ru-RU" sz="2400" i="1" u="sng" dirty="0"/>
            </a:br>
            <a:r>
              <a:rPr lang="ru-RU" sz="2400" i="1" u="sng" dirty="0" smtClean="0"/>
              <a:t/>
            </a:r>
            <a:br>
              <a:rPr lang="ru-RU" sz="2400" i="1" u="sng" dirty="0" smtClean="0"/>
            </a:br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i="1" u="sng" dirty="0" smtClean="0"/>
              <a:t>Цель </a:t>
            </a:r>
            <a:r>
              <a:rPr lang="ru-RU" i="1" u="sng" dirty="0"/>
              <a:t>методической работы современного учителя</a:t>
            </a:r>
            <a:r>
              <a:rPr lang="ru-RU" u="sng" dirty="0"/>
              <a:t> - </a:t>
            </a:r>
            <a:r>
              <a:rPr lang="ru-RU" dirty="0"/>
              <a:t>организация современного качественного образовательного процесса на уроке через развитие управленческих компетенций учителя.</a:t>
            </a:r>
            <a:br>
              <a:rPr lang="ru-RU" dirty="0"/>
            </a:br>
            <a:r>
              <a:rPr lang="ru-RU" i="1" u="sng" dirty="0"/>
              <a:t>Основные направления работы: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Нормативно - правовая база методической работы</a:t>
            </a:r>
            <a:br>
              <a:rPr lang="ru-RU" dirty="0"/>
            </a:br>
            <a:r>
              <a:rPr lang="ru-RU" dirty="0"/>
              <a:t>Инновационная деятельность педагога</a:t>
            </a:r>
            <a:br>
              <a:rPr lang="ru-RU" dirty="0"/>
            </a:br>
            <a:r>
              <a:rPr lang="ru-RU" dirty="0"/>
              <a:t>Управленческие компетенции учителя</a:t>
            </a:r>
            <a:br>
              <a:rPr lang="ru-RU" dirty="0"/>
            </a:br>
            <a:r>
              <a:rPr lang="ru-RU" dirty="0"/>
              <a:t>Создание </a:t>
            </a:r>
            <a:r>
              <a:rPr lang="ru-RU" dirty="0" err="1"/>
              <a:t>здоровьесберегающего</a:t>
            </a:r>
            <a:r>
              <a:rPr lang="ru-RU" dirty="0"/>
              <a:t> пространства на уроке</a:t>
            </a:r>
            <a:br>
              <a:rPr lang="ru-RU" dirty="0"/>
            </a:b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3807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625725" y="1147763"/>
            <a:ext cx="41957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Четыре документа,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  <a:latin typeface="Calibri" charset="0"/>
              <a:ea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содержание которых касается непосредственно деятельности учителя,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определяя профессиональное пространство реализации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его управленческих функций. </a:t>
            </a:r>
          </a:p>
        </p:txBody>
      </p:sp>
      <p:sp>
        <p:nvSpPr>
          <p:cNvPr id="4" name="Загнутый угол 3"/>
          <p:cNvSpPr/>
          <p:nvPr/>
        </p:nvSpPr>
        <p:spPr>
          <a:xfrm rot="443101">
            <a:off x="6969621" y="546549"/>
            <a:ext cx="2025748" cy="2443401"/>
          </a:xfrm>
          <a:prstGeom prst="foldedCorner">
            <a:avLst>
              <a:gd name="adj" fmla="val 46032"/>
            </a:avLst>
          </a:prstGeom>
          <a:solidFill>
            <a:srgbClr val="B8FFC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>
                <a:solidFill>
                  <a:srgbClr val="000000"/>
                </a:solidFill>
              </a:ln>
              <a:solidFill>
                <a:srgbClr val="FF0000"/>
              </a:solidFill>
              <a:latin typeface="Calibri"/>
            </a:endParaRPr>
          </a:p>
          <a:p>
            <a:pPr algn="ctr">
              <a:defRPr/>
            </a:pPr>
            <a:r>
              <a:rPr lang="ru-RU" sz="36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Calibri"/>
              </a:rPr>
              <a:t>ФГОС </a:t>
            </a:r>
          </a:p>
        </p:txBody>
      </p:sp>
      <p:sp>
        <p:nvSpPr>
          <p:cNvPr id="5" name="Загнутый угол 4"/>
          <p:cNvSpPr/>
          <p:nvPr/>
        </p:nvSpPr>
        <p:spPr>
          <a:xfrm rot="20330627">
            <a:off x="707153" y="383390"/>
            <a:ext cx="2025748" cy="2443401"/>
          </a:xfrm>
          <a:prstGeom prst="foldedCorner">
            <a:avLst>
              <a:gd name="adj" fmla="val 46032"/>
            </a:avLst>
          </a:prstGeom>
          <a:blipFill rotWithShape="1">
            <a:blip r:embed="rId3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>
                <a:solidFill>
                  <a:srgbClr val="000000"/>
                </a:solidFill>
              </a:ln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r>
              <a:rPr lang="ru-RU" dirty="0">
                <a:ln>
                  <a:solidFill>
                    <a:srgbClr val="000000"/>
                  </a:solidFill>
                </a:ln>
                <a:solidFill>
                  <a:prstClr val="white"/>
                </a:solidFill>
                <a:latin typeface="Calibri"/>
              </a:rPr>
              <a:t>ФЗ </a:t>
            </a:r>
          </a:p>
          <a:p>
            <a:pPr algn="ctr">
              <a:defRPr/>
            </a:pPr>
            <a:r>
              <a:rPr lang="ru-RU" dirty="0">
                <a:ln>
                  <a:solidFill>
                    <a:srgbClr val="000000"/>
                  </a:solidFill>
                </a:ln>
                <a:solidFill>
                  <a:prstClr val="white"/>
                </a:solidFill>
                <a:latin typeface="Calibri"/>
              </a:rPr>
              <a:t>"Об образовании в Российской Федерации»</a:t>
            </a:r>
          </a:p>
          <a:p>
            <a:pPr algn="ctr">
              <a:defRPr/>
            </a:pPr>
            <a:r>
              <a:rPr lang="ru-RU" dirty="0">
                <a:ln>
                  <a:solidFill>
                    <a:srgbClr val="000000"/>
                  </a:solidFill>
                </a:ln>
                <a:solidFill>
                  <a:prstClr val="white"/>
                </a:solidFill>
                <a:latin typeface="Calibri"/>
              </a:rPr>
              <a:t>(2012)  </a:t>
            </a:r>
          </a:p>
        </p:txBody>
      </p:sp>
      <p:sp>
        <p:nvSpPr>
          <p:cNvPr id="6" name="Загнутый угол 5"/>
          <p:cNvSpPr/>
          <p:nvPr/>
        </p:nvSpPr>
        <p:spPr>
          <a:xfrm rot="19952658">
            <a:off x="558758" y="3907843"/>
            <a:ext cx="2231043" cy="2443401"/>
          </a:xfrm>
          <a:prstGeom prst="foldedCorner">
            <a:avLst>
              <a:gd name="adj" fmla="val 46032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>
                <a:solidFill>
                  <a:srgbClr val="000000"/>
                </a:solidFill>
              </a:ln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r>
              <a:rPr lang="ru-RU" sz="2400" b="1" dirty="0">
                <a:ln>
                  <a:solidFill>
                    <a:srgbClr val="000000"/>
                  </a:solidFill>
                </a:ln>
                <a:solidFill>
                  <a:srgbClr val="800000"/>
                </a:solidFill>
                <a:latin typeface="Calibri"/>
              </a:rPr>
              <a:t>Профстандарт педагога</a:t>
            </a:r>
          </a:p>
          <a:p>
            <a:pPr algn="ctr">
              <a:defRPr/>
            </a:pPr>
            <a:r>
              <a:rPr lang="ru-RU" sz="2400" b="1" dirty="0">
                <a:ln>
                  <a:solidFill>
                    <a:srgbClr val="000000"/>
                  </a:solidFill>
                </a:ln>
                <a:solidFill>
                  <a:srgbClr val="800000"/>
                </a:solidFill>
                <a:latin typeface="Calibri"/>
              </a:rPr>
              <a:t>(2013)</a:t>
            </a:r>
          </a:p>
        </p:txBody>
      </p:sp>
      <p:sp>
        <p:nvSpPr>
          <p:cNvPr id="7" name="Загнутый угол 6"/>
          <p:cNvSpPr/>
          <p:nvPr/>
        </p:nvSpPr>
        <p:spPr>
          <a:xfrm rot="979710">
            <a:off x="6623624" y="4052024"/>
            <a:ext cx="2025748" cy="2443401"/>
          </a:xfrm>
          <a:prstGeom prst="foldedCorner">
            <a:avLst>
              <a:gd name="adj" fmla="val 46032"/>
            </a:avLst>
          </a:prstGeom>
          <a:blipFill rotWithShape="1">
            <a:blip r:embed="rId3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>
                <a:solidFill>
                  <a:srgbClr val="000000"/>
                </a:solidFill>
              </a:ln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r>
              <a:rPr lang="ru-RU" sz="2400" b="1" dirty="0" err="1">
                <a:ln>
                  <a:solidFill>
                    <a:srgbClr val="000000"/>
                  </a:solidFill>
                </a:ln>
                <a:solidFill>
                  <a:srgbClr val="000090"/>
                </a:solidFill>
                <a:latin typeface="Calibri"/>
              </a:rPr>
              <a:t>Квалифика-ционный</a:t>
            </a:r>
            <a:r>
              <a:rPr lang="ru-RU" sz="2400" b="1" dirty="0">
                <a:ln>
                  <a:solidFill>
                    <a:srgbClr val="000000"/>
                  </a:solidFill>
                </a:ln>
                <a:solidFill>
                  <a:srgbClr val="000090"/>
                </a:solidFill>
                <a:latin typeface="Calibri"/>
              </a:rPr>
              <a:t> справочник</a:t>
            </a:r>
          </a:p>
          <a:p>
            <a:pPr algn="ctr">
              <a:defRPr/>
            </a:pPr>
            <a:r>
              <a:rPr lang="ru-RU" sz="2400" b="1" dirty="0">
                <a:ln>
                  <a:solidFill>
                    <a:srgbClr val="000000"/>
                  </a:solidFill>
                </a:ln>
                <a:solidFill>
                  <a:srgbClr val="000090"/>
                </a:solidFill>
                <a:latin typeface="Calibri"/>
              </a:rPr>
              <a:t>(2010)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33750" y="1631950"/>
            <a:ext cx="1989138" cy="823913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black"/>
                </a:solidFill>
                <a:latin typeface="Calibri"/>
              </a:rPr>
              <a:t>Какими способами?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26013" y="417513"/>
            <a:ext cx="1698625" cy="14605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black"/>
                </a:solidFill>
                <a:latin typeface="Calibri"/>
              </a:rPr>
              <a:t>Чего достичь и в каких условиях?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86100" y="2693988"/>
            <a:ext cx="2465388" cy="952500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black"/>
                </a:solidFill>
                <a:latin typeface="Calibri"/>
              </a:rPr>
              <a:t>С помощью чего?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87963" y="2674938"/>
            <a:ext cx="1698625" cy="8255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prstClr val="black"/>
                </a:solidFill>
                <a:latin typeface="Calibri"/>
              </a:rPr>
              <a:t>Зачем?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27588" y="3571875"/>
            <a:ext cx="1698625" cy="8255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prstClr val="black"/>
                </a:solidFill>
                <a:latin typeface="Calibri"/>
              </a:rPr>
              <a:t>Когда?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24263" y="4740275"/>
            <a:ext cx="1698625" cy="8255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prstClr val="black"/>
                </a:solidFill>
                <a:latin typeface="Calibri"/>
              </a:rPr>
              <a:t>Где?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25725" y="3778250"/>
            <a:ext cx="1698625" cy="8255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prstClr val="black"/>
                </a:solidFill>
                <a:latin typeface="Calibri"/>
              </a:rPr>
              <a:t>Кто?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74950" y="3984625"/>
            <a:ext cx="1698625" cy="8255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prstClr val="black"/>
                </a:solidFill>
                <a:latin typeface="Calibri"/>
              </a:rPr>
              <a:t>Кто? </a:t>
            </a:r>
          </a:p>
        </p:txBody>
      </p:sp>
      <p:sp>
        <p:nvSpPr>
          <p:cNvPr id="2" name="Кольцо 1"/>
          <p:cNvSpPr/>
          <p:nvPr/>
        </p:nvSpPr>
        <p:spPr>
          <a:xfrm>
            <a:off x="2568575" y="608013"/>
            <a:ext cx="3511550" cy="3789362"/>
          </a:xfrm>
          <a:prstGeom prst="donut">
            <a:avLst>
              <a:gd name="adj" fmla="val 940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995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2293E-6 9.62295E-7 L -0.57419 -0.1348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18" y="-6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672E-6 4.68656E-6 L -0.45291 -0.1980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55" y="-99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3648E-6 2.54684E-6 L -0.37683 -0.3007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50" y="-150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1411E-6 -4.05043E-6 L 0.2943 0.1475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15" y="73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328 0.23409 " pathEditMode="relative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244 0.26718 " pathEditMode="relative" ptsTypes="AA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328 0.23409 " pathEditMode="relative" ptsTypes="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9" grpId="1" animBg="1"/>
      <p:bldP spid="10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5" grpId="2" animBg="1"/>
      <p:bldP spid="16" grpId="0" animBg="1"/>
      <p:bldP spid="1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ЧСОШ\AppData\Local\Microsoft\Windows\Temporary Internet Files\Content.Word\20150916_1349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38250"/>
            <a:ext cx="7200800" cy="4711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0521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395288" y="2219871"/>
            <a:ext cx="8137525" cy="4154983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tabLst>
                <a:tab pos="12573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imes New Roman" charset="0"/>
                <a:ea typeface="Arial" charset="0"/>
              </a:rPr>
              <a:t>умеет  диагностировать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Times New Roman" charset="0"/>
                <a:ea typeface="Arial" charset="0"/>
              </a:rPr>
              <a:t>уровень </a:t>
            </a:r>
            <a:r>
              <a:rPr lang="ru-RU" sz="2400" b="1" dirty="0">
                <a:solidFill>
                  <a:srgbClr val="000000"/>
                </a:solidFill>
                <a:latin typeface="Times New Roman" charset="0"/>
                <a:ea typeface="Arial" charset="0"/>
              </a:rPr>
              <a:t>параметров учебного успеха ученика </a:t>
            </a:r>
            <a:r>
              <a:rPr lang="ru-RU" sz="2400" b="1" dirty="0" smtClean="0">
                <a:solidFill>
                  <a:srgbClr val="000000"/>
                </a:solidFill>
                <a:latin typeface="Times New Roman" charset="0"/>
                <a:ea typeface="Arial" charset="0"/>
              </a:rPr>
              <a:t>и </a:t>
            </a:r>
            <a:r>
              <a:rPr lang="ru-RU" sz="2400" b="1" dirty="0">
                <a:solidFill>
                  <a:srgbClr val="000000"/>
                </a:solidFill>
                <a:latin typeface="Times New Roman" charset="0"/>
                <a:ea typeface="Arial" charset="0"/>
              </a:rPr>
              <a:t>«сворачивать» эту информацию в  матрицу;</a:t>
            </a: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tabLst>
                <a:tab pos="1257300" algn="l"/>
              </a:tabLst>
            </a:pPr>
            <a:endParaRPr lang="ru-RU" sz="2400" dirty="0">
              <a:solidFill>
                <a:srgbClr val="000000"/>
              </a:solidFill>
              <a:latin typeface="Times New Roman" charset="0"/>
              <a:ea typeface="Arial" charset="0"/>
            </a:endParaRP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tabLst>
                <a:tab pos="12573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imes New Roman" charset="0"/>
                <a:ea typeface="Arial" charset="0"/>
              </a:rPr>
              <a:t>имеет картотеку  учебных приемов и заданий,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imes New Roman" charset="0"/>
                <a:ea typeface="Arial" charset="0"/>
              </a:rPr>
              <a:t>систематизированных  по такой же матрице;</a:t>
            </a: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tabLst>
                <a:tab pos="1257300" algn="l"/>
              </a:tabLst>
            </a:pPr>
            <a:endParaRPr lang="ru-RU" sz="2400" dirty="0">
              <a:solidFill>
                <a:srgbClr val="000000"/>
              </a:solidFill>
              <a:latin typeface="Times New Roman" charset="0"/>
              <a:ea typeface="Arial" charset="0"/>
            </a:endParaRP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tabLst>
                <a:tab pos="12573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imes New Roman" charset="0"/>
                <a:ea typeface="Arial" charset="0"/>
              </a:rPr>
              <a:t>умеет путем сопоставления  матрицы «ИСУД» </a:t>
            </a:r>
            <a:r>
              <a:rPr lang="ru-RU" sz="2400" b="1" dirty="0" smtClean="0">
                <a:solidFill>
                  <a:srgbClr val="000000"/>
                </a:solidFill>
                <a:latin typeface="Times New Roman" charset="0"/>
                <a:ea typeface="Arial" charset="0"/>
              </a:rPr>
              <a:t>с картотекой</a:t>
            </a:r>
            <a:r>
              <a:rPr lang="ru-RU" sz="2400" b="1" dirty="0">
                <a:solidFill>
                  <a:srgbClr val="000000"/>
                </a:solidFill>
                <a:latin typeface="Times New Roman" charset="0"/>
                <a:ea typeface="Arial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charset="0"/>
                <a:ea typeface="Arial" charset="0"/>
              </a:rPr>
              <a:t>выбрать </a:t>
            </a:r>
            <a:r>
              <a:rPr lang="ru-RU" sz="2400" b="1" dirty="0">
                <a:solidFill>
                  <a:srgbClr val="000000"/>
                </a:solidFill>
                <a:latin typeface="Times New Roman" charset="0"/>
                <a:ea typeface="Arial" charset="0"/>
              </a:rPr>
              <a:t>необходимые для данного ученика  </a:t>
            </a:r>
            <a:r>
              <a:rPr lang="ru-RU" sz="2400" b="1" dirty="0" smtClean="0">
                <a:solidFill>
                  <a:srgbClr val="000000"/>
                </a:solidFill>
                <a:latin typeface="Times New Roman" charset="0"/>
                <a:ea typeface="Arial" charset="0"/>
              </a:rPr>
              <a:t>формы </a:t>
            </a:r>
            <a:r>
              <a:rPr lang="ru-RU" sz="2400" b="1" dirty="0">
                <a:solidFill>
                  <a:srgbClr val="000000"/>
                </a:solidFill>
                <a:latin typeface="Times New Roman" charset="0"/>
                <a:ea typeface="Arial" charset="0"/>
              </a:rPr>
              <a:t>работы </a:t>
            </a:r>
            <a:r>
              <a:rPr lang="ru-RU" sz="2400" b="1" dirty="0" smtClean="0">
                <a:solidFill>
                  <a:srgbClr val="000000"/>
                </a:solidFill>
                <a:latin typeface="Times New Roman" charset="0"/>
                <a:ea typeface="Arial" charset="0"/>
              </a:rPr>
              <a:t>на </a:t>
            </a:r>
            <a:r>
              <a:rPr lang="ru-RU" sz="2400" b="1" dirty="0">
                <a:solidFill>
                  <a:srgbClr val="000000"/>
                </a:solidFill>
                <a:latin typeface="Times New Roman" charset="0"/>
                <a:ea typeface="Arial" charset="0"/>
              </a:rPr>
              <a:t>разных этапах учебно-познавательной деятельности</a:t>
            </a:r>
            <a:r>
              <a:rPr lang="ru-RU" b="1" dirty="0">
                <a:solidFill>
                  <a:srgbClr val="000000"/>
                </a:solidFill>
                <a:latin typeface="Times New Roman" charset="0"/>
                <a:ea typeface="Arial" charset="0"/>
              </a:rPr>
              <a:t>.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042988" y="333375"/>
            <a:ext cx="7489825" cy="137318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800" b="1" i="1" dirty="0"/>
              <a:t>Компетенции учителя, обеспечивающие эффективность использования  технологии «ИСУД»</a:t>
            </a:r>
          </a:p>
        </p:txBody>
      </p:sp>
    </p:spTree>
    <p:extLst>
      <p:ext uri="{BB962C8B-B14F-4D97-AF65-F5344CB8AC3E}">
        <p14:creationId xmlns:p14="http://schemas.microsoft.com/office/powerpoint/2010/main" val="286193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ChangeArrowheads="1"/>
          </p:cNvSpPr>
          <p:nvPr/>
        </p:nvSpPr>
        <p:spPr bwMode="auto">
          <a:xfrm>
            <a:off x="0" y="1714500"/>
            <a:ext cx="9144000" cy="48482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ctr">
              <a:buFontTx/>
              <a:buChar char="•"/>
              <a:tabLst>
                <a:tab pos="457200" algn="l"/>
              </a:tabLst>
            </a:pPr>
            <a:r>
              <a:rPr kumimoji="0" lang="ru-RU" sz="2400" dirty="0" smtClean="0"/>
              <a:t>д</a:t>
            </a:r>
            <a:r>
              <a:rPr kumimoji="0" lang="en-US" sz="2400" dirty="0" err="1" smtClean="0"/>
              <a:t>ля</a:t>
            </a:r>
            <a:r>
              <a:rPr kumimoji="0" lang="en-US" sz="2400" dirty="0" smtClean="0"/>
              <a:t> </a:t>
            </a:r>
            <a:r>
              <a:rPr kumimoji="0" lang="ru-RU" sz="2400" dirty="0"/>
              <a:t>выяснения </a:t>
            </a:r>
            <a:r>
              <a:rPr kumimoji="0" lang="ru-RU" sz="2400" b="1" i="1" u="sng" dirty="0">
                <a:solidFill>
                  <a:srgbClr val="993300"/>
                </a:solidFill>
              </a:rPr>
              <a:t>причин учебной неуспешности</a:t>
            </a:r>
            <a:r>
              <a:rPr kumimoji="0" lang="ru-RU" sz="2400" dirty="0"/>
              <a:t> ученика</a:t>
            </a:r>
          </a:p>
          <a:p>
            <a:pPr indent="342900" algn="ctr">
              <a:buFontTx/>
              <a:buChar char="•"/>
              <a:tabLst>
                <a:tab pos="457200" algn="l"/>
              </a:tabLst>
            </a:pPr>
            <a:endParaRPr kumimoji="0" lang="en-US" sz="2400" dirty="0"/>
          </a:p>
          <a:p>
            <a:pPr indent="342900" algn="ctr">
              <a:buFontTx/>
              <a:buChar char="•"/>
              <a:tabLst>
                <a:tab pos="457200" algn="l"/>
              </a:tabLst>
            </a:pPr>
            <a:r>
              <a:rPr kumimoji="0" lang="ru-RU" sz="2400" dirty="0" smtClean="0"/>
              <a:t>д</a:t>
            </a:r>
            <a:r>
              <a:rPr kumimoji="0" lang="en-US" sz="2400" dirty="0" err="1" smtClean="0"/>
              <a:t>ля</a:t>
            </a:r>
            <a:r>
              <a:rPr kumimoji="0" lang="en-US" sz="2400" dirty="0" smtClean="0"/>
              <a:t> </a:t>
            </a:r>
            <a:r>
              <a:rPr kumimoji="0" lang="en-US" sz="2400" dirty="0"/>
              <a:t>работы </a:t>
            </a:r>
            <a:r>
              <a:rPr kumimoji="0" lang="en-US" sz="2400" dirty="0" err="1"/>
              <a:t>в</a:t>
            </a:r>
            <a:r>
              <a:rPr kumimoji="0" lang="en-US" sz="2400" dirty="0"/>
              <a:t> </a:t>
            </a:r>
            <a:r>
              <a:rPr kumimoji="0" lang="en-US" sz="2400" dirty="0" err="1"/>
              <a:t>режиме</a:t>
            </a:r>
            <a:r>
              <a:rPr kumimoji="0" lang="en-US" sz="2400" dirty="0"/>
              <a:t> </a:t>
            </a:r>
            <a:r>
              <a:rPr kumimoji="0" lang="en-US" sz="2400" b="1" i="1" u="sng" dirty="0" err="1">
                <a:solidFill>
                  <a:srgbClr val="993300"/>
                </a:solidFill>
              </a:rPr>
              <a:t>индивидуальной</a:t>
            </a:r>
            <a:r>
              <a:rPr kumimoji="0" lang="en-US" sz="2400" b="1" i="1" u="sng" dirty="0">
                <a:solidFill>
                  <a:srgbClr val="993300"/>
                </a:solidFill>
              </a:rPr>
              <a:t> </a:t>
            </a:r>
            <a:r>
              <a:rPr kumimoji="0" lang="en-US" sz="2400" b="1" i="1" u="sng" dirty="0" err="1">
                <a:solidFill>
                  <a:srgbClr val="993300"/>
                </a:solidFill>
              </a:rPr>
              <a:t>траектории</a:t>
            </a:r>
            <a:r>
              <a:rPr kumimoji="0" lang="en-US" sz="2400" b="1" i="1" u="sng" dirty="0">
                <a:solidFill>
                  <a:srgbClr val="993300"/>
                </a:solidFill>
              </a:rPr>
              <a:t> обучения</a:t>
            </a:r>
            <a:r>
              <a:rPr kumimoji="0" lang="en-US" sz="2400" dirty="0"/>
              <a:t> </a:t>
            </a:r>
            <a:endParaRPr kumimoji="0" lang="ru-RU" sz="2400" dirty="0"/>
          </a:p>
          <a:p>
            <a:pPr indent="342900" algn="ctr">
              <a:buFontTx/>
              <a:buChar char="•"/>
              <a:tabLst>
                <a:tab pos="457200" algn="l"/>
              </a:tabLst>
            </a:pPr>
            <a:endParaRPr kumimoji="0" lang="ru-RU" sz="2400" dirty="0"/>
          </a:p>
          <a:p>
            <a:pPr indent="342900" algn="ctr">
              <a:buFontTx/>
              <a:buChar char="•"/>
              <a:tabLst>
                <a:tab pos="457200" algn="l"/>
              </a:tabLst>
            </a:pPr>
            <a:r>
              <a:rPr kumimoji="0" lang="ru-RU" sz="2400" dirty="0" smtClean="0"/>
              <a:t>д</a:t>
            </a:r>
            <a:r>
              <a:rPr kumimoji="0" lang="en-US" sz="2400" dirty="0" err="1" smtClean="0"/>
              <a:t>ля</a:t>
            </a:r>
            <a:r>
              <a:rPr kumimoji="0" lang="en-US" sz="2400" dirty="0" smtClean="0"/>
              <a:t> </a:t>
            </a:r>
            <a:r>
              <a:rPr kumimoji="0" lang="en-US" sz="2400" dirty="0"/>
              <a:t>обеспечения </a:t>
            </a:r>
            <a:r>
              <a:rPr kumimoji="0" lang="en-US" sz="2400" b="1" i="1" u="sng" dirty="0" err="1">
                <a:solidFill>
                  <a:srgbClr val="993300"/>
                </a:solidFill>
              </a:rPr>
              <a:t>развивающей</a:t>
            </a:r>
            <a:r>
              <a:rPr kumimoji="0" lang="en-US" sz="2400" u="sng" dirty="0">
                <a:solidFill>
                  <a:srgbClr val="993300"/>
                </a:solidFill>
              </a:rPr>
              <a:t> </a:t>
            </a:r>
            <a:r>
              <a:rPr kumimoji="0" lang="en-US" sz="2400" b="1" i="1" u="sng" dirty="0" err="1">
                <a:solidFill>
                  <a:srgbClr val="993300"/>
                </a:solidFill>
              </a:rPr>
              <a:t>образовательной</a:t>
            </a:r>
            <a:r>
              <a:rPr kumimoji="0" lang="en-US" sz="2400" dirty="0"/>
              <a:t> среды </a:t>
            </a:r>
            <a:endParaRPr kumimoji="0" lang="ru-RU" sz="2400" dirty="0"/>
          </a:p>
          <a:p>
            <a:pPr indent="342900" algn="ctr">
              <a:buFontTx/>
              <a:buChar char="•"/>
              <a:tabLst>
                <a:tab pos="457200" algn="l"/>
              </a:tabLst>
            </a:pPr>
            <a:endParaRPr kumimoji="0" lang="ru-RU" sz="2400" dirty="0"/>
          </a:p>
          <a:p>
            <a:pPr indent="342900" algn="ctr">
              <a:buFontTx/>
              <a:buChar char="•"/>
              <a:tabLst>
                <a:tab pos="457200" algn="l"/>
              </a:tabLst>
            </a:pPr>
            <a:r>
              <a:rPr kumimoji="0" lang="ru-RU" sz="2400" dirty="0" smtClean="0"/>
              <a:t>д</a:t>
            </a:r>
            <a:r>
              <a:rPr kumimoji="0" lang="en-US" sz="2400" dirty="0" err="1" smtClean="0"/>
              <a:t>ля</a:t>
            </a:r>
            <a:r>
              <a:rPr kumimoji="0" lang="en-US" sz="2400" dirty="0" smtClean="0"/>
              <a:t> </a:t>
            </a:r>
            <a:r>
              <a:rPr kumimoji="0" lang="en-US" sz="2400" dirty="0"/>
              <a:t>обеспечения </a:t>
            </a:r>
            <a:r>
              <a:rPr kumimoji="0" lang="en-US" sz="2400" b="1" i="1" u="sng" dirty="0" err="1">
                <a:solidFill>
                  <a:srgbClr val="993300"/>
                </a:solidFill>
              </a:rPr>
              <a:t>дифференциации</a:t>
            </a:r>
            <a:r>
              <a:rPr kumimoji="0" lang="en-US" sz="2400" dirty="0"/>
              <a:t> учебного процесса </a:t>
            </a:r>
            <a:endParaRPr kumimoji="0" lang="ru-RU" sz="2400" dirty="0"/>
          </a:p>
          <a:p>
            <a:pPr indent="342900" algn="ctr">
              <a:tabLst>
                <a:tab pos="457200" algn="l"/>
              </a:tabLst>
            </a:pPr>
            <a:r>
              <a:rPr kumimoji="0" lang="en-US" sz="2400" dirty="0"/>
              <a:t>на уроках</a:t>
            </a:r>
            <a:endParaRPr kumimoji="0" lang="ru-RU" sz="2400" dirty="0"/>
          </a:p>
          <a:p>
            <a:pPr algn="ctr">
              <a:tabLst>
                <a:tab pos="457200" algn="l"/>
              </a:tabLst>
            </a:pPr>
            <a:endParaRPr kumimoji="0" lang="en-US" sz="2400" dirty="0"/>
          </a:p>
          <a:p>
            <a:pPr indent="342900" algn="ctr">
              <a:buFontTx/>
              <a:buChar char="•"/>
              <a:tabLst>
                <a:tab pos="457200" algn="l"/>
              </a:tabLst>
            </a:pPr>
            <a:r>
              <a:rPr kumimoji="0" lang="ru-RU" sz="2400" dirty="0" smtClean="0"/>
              <a:t>д</a:t>
            </a:r>
            <a:r>
              <a:rPr kumimoji="0" lang="en-US" sz="2400" dirty="0" err="1" smtClean="0"/>
              <a:t>ля</a:t>
            </a:r>
            <a:r>
              <a:rPr kumimoji="0" lang="en-US" sz="2400" dirty="0" smtClean="0"/>
              <a:t> </a:t>
            </a:r>
            <a:r>
              <a:rPr kumimoji="0" lang="ru-RU" sz="2400" dirty="0"/>
              <a:t>индивидуализации </a:t>
            </a:r>
            <a:r>
              <a:rPr kumimoji="0" lang="en-US" sz="2400" dirty="0" err="1"/>
              <a:t>предметной</a:t>
            </a:r>
            <a:r>
              <a:rPr kumimoji="0" lang="en-US" sz="2400" dirty="0"/>
              <a:t> </a:t>
            </a:r>
            <a:r>
              <a:rPr kumimoji="0" lang="en-US" sz="2400" b="1" i="1" u="sng" dirty="0" err="1">
                <a:solidFill>
                  <a:srgbClr val="993300"/>
                </a:solidFill>
              </a:rPr>
              <a:t>внеурочной</a:t>
            </a:r>
            <a:r>
              <a:rPr kumimoji="0" lang="en-US" sz="2400" u="sng" dirty="0">
                <a:solidFill>
                  <a:srgbClr val="993300"/>
                </a:solidFill>
              </a:rPr>
              <a:t> </a:t>
            </a:r>
            <a:r>
              <a:rPr kumimoji="0" lang="en-US" sz="2400" dirty="0"/>
              <a:t> деятельности</a:t>
            </a:r>
            <a:endParaRPr kumimoji="0" lang="ru-RU" sz="2400" dirty="0"/>
          </a:p>
          <a:p>
            <a:pPr indent="342900" algn="ctr">
              <a:buFontTx/>
              <a:buChar char="•"/>
              <a:tabLst>
                <a:tab pos="457200" algn="l"/>
              </a:tabLst>
            </a:pPr>
            <a:endParaRPr kumimoji="0" lang="en-US" sz="2400" dirty="0"/>
          </a:p>
          <a:p>
            <a:pPr indent="342900" algn="ctr">
              <a:buFontTx/>
              <a:buChar char="•"/>
              <a:tabLst>
                <a:tab pos="457200" algn="l"/>
              </a:tabLst>
            </a:pPr>
            <a:r>
              <a:rPr kumimoji="0" lang="en-US" sz="2400" dirty="0"/>
              <a:t>Для </a:t>
            </a:r>
            <a:r>
              <a:rPr kumimoji="0" lang="ru-RU" sz="2400" dirty="0"/>
              <a:t>обеспечения</a:t>
            </a:r>
            <a:r>
              <a:rPr kumimoji="0" lang="en-US" sz="2400" dirty="0"/>
              <a:t> </a:t>
            </a:r>
            <a:r>
              <a:rPr kumimoji="0" lang="en-US" sz="2400" b="1" i="1" u="sng" dirty="0" err="1">
                <a:solidFill>
                  <a:srgbClr val="993300"/>
                </a:solidFill>
              </a:rPr>
              <a:t>саморазвити</a:t>
            </a:r>
            <a:r>
              <a:rPr kumimoji="0" lang="ru-RU" sz="2400" b="1" i="1" u="sng" dirty="0">
                <a:solidFill>
                  <a:srgbClr val="993300"/>
                </a:solidFill>
              </a:rPr>
              <a:t>я</a:t>
            </a:r>
            <a:r>
              <a:rPr kumimoji="0" lang="ru-RU" sz="2400" dirty="0"/>
              <a:t> учащихся</a:t>
            </a:r>
            <a:r>
              <a:rPr kumimoji="0" lang="en-US" sz="2400" dirty="0"/>
              <a:t> </a:t>
            </a:r>
            <a:endParaRPr kumimoji="0" lang="ru-RU" sz="2400" dirty="0"/>
          </a:p>
          <a:p>
            <a:pPr indent="342900" algn="ctr">
              <a:buFontTx/>
              <a:buChar char="•"/>
              <a:tabLst>
                <a:tab pos="457200" algn="l"/>
              </a:tabLst>
            </a:pPr>
            <a:endParaRPr kumimoji="0" lang="ru-RU" sz="2400" dirty="0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95288" y="415498"/>
            <a:ext cx="8459787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D1634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Технология </a:t>
            </a:r>
            <a:r>
              <a:rPr kumimoji="0"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ИСУД</a:t>
            </a:r>
            <a:r>
              <a:rPr kumimoji="0"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может быть использована </a:t>
            </a:r>
            <a:endParaRPr kumimoji="0"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5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ChangeArrowheads="1"/>
          </p:cNvSpPr>
          <p:nvPr/>
        </p:nvSpPr>
        <p:spPr bwMode="auto">
          <a:xfrm>
            <a:off x="539750" y="0"/>
            <a:ext cx="7993063" cy="11969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Char char="•"/>
            </a:pPr>
            <a:r>
              <a:rPr kumimoji="0" lang="en-US" sz="2400" dirty="0"/>
              <a:t>Для обеспечения </a:t>
            </a:r>
            <a:endParaRPr kumimoji="0" lang="ru-RU" sz="2400" dirty="0"/>
          </a:p>
          <a:p>
            <a:pPr algn="ctr"/>
            <a:r>
              <a:rPr kumimoji="0" lang="en-US" sz="2400" b="1" i="1" u="sng" dirty="0">
                <a:solidFill>
                  <a:srgbClr val="993300"/>
                </a:solidFill>
              </a:rPr>
              <a:t>роста профессиональной </a:t>
            </a:r>
            <a:r>
              <a:rPr kumimoji="0" lang="en-US" sz="2400" b="1" i="1" u="sng" dirty="0" err="1">
                <a:solidFill>
                  <a:srgbClr val="993300"/>
                </a:solidFill>
              </a:rPr>
              <a:t>компетентности</a:t>
            </a:r>
            <a:r>
              <a:rPr kumimoji="0" lang="en-US" sz="2400" dirty="0"/>
              <a:t> учителя</a:t>
            </a:r>
            <a:r>
              <a:rPr kumimoji="0" lang="ru-RU" sz="2400" dirty="0"/>
              <a:t>:</a:t>
            </a:r>
          </a:p>
          <a:p>
            <a:pPr algn="ctr"/>
            <a:r>
              <a:rPr kumimoji="0" lang="en-US" sz="2400" dirty="0"/>
              <a:t> 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320116" y="1574354"/>
            <a:ext cx="7823884" cy="5262562"/>
          </a:xfrm>
          <a:prstGeom prst="rect">
            <a:avLst/>
          </a:prstGeom>
          <a:solidFill>
            <a:schemeClr val="bg1"/>
          </a:solidFill>
          <a:ln w="9525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lvl="1" algn="r" fontAlgn="auto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kumimoji="0" lang="ru-RU" sz="2400" dirty="0">
                <a:latin typeface="+mn-lt"/>
                <a:ea typeface="+mn-ea"/>
                <a:cs typeface="+mn-cs"/>
              </a:rPr>
              <a:t>  -  </a:t>
            </a:r>
            <a:r>
              <a:rPr kumimoji="0" lang="en-US" sz="24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rPr>
              <a:t>в </a:t>
            </a:r>
            <a:r>
              <a:rPr kumimoji="0" lang="en-US" sz="2400" b="1" u="sng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rPr>
              <a:t>психолого-педагогической</a:t>
            </a:r>
            <a:r>
              <a:rPr kumimoji="0" lang="en-US" sz="24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u="sng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rPr>
              <a:t>компетентности</a:t>
            </a:r>
            <a:r>
              <a:rPr kumimoji="0" lang="en-US" sz="2400" dirty="0">
                <a:latin typeface="+mn-lt"/>
                <a:ea typeface="+mn-ea"/>
                <a:cs typeface="+mn-cs"/>
              </a:rPr>
              <a:t> </a:t>
            </a:r>
            <a:endParaRPr kumimoji="0" lang="ru-RU" sz="2400" dirty="0">
              <a:latin typeface="+mn-lt"/>
              <a:ea typeface="+mn-ea"/>
              <a:cs typeface="+mn-cs"/>
            </a:endParaRPr>
          </a:p>
          <a:p>
            <a:pPr lvl="1" algn="r" fontAlgn="auto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kumimoji="0" lang="en-US" sz="2400" dirty="0">
                <a:latin typeface="+mn-lt"/>
                <a:ea typeface="+mn-ea"/>
                <a:cs typeface="+mn-cs"/>
              </a:rPr>
              <a:t>(</a:t>
            </a:r>
            <a:r>
              <a:rPr kumimoji="0" lang="ru-RU" sz="2400" dirty="0">
                <a:latin typeface="+mn-lt"/>
                <a:ea typeface="+mn-ea"/>
                <a:cs typeface="+mn-cs"/>
              </a:rPr>
              <a:t>портрет ученика в дидактическом интерьере)</a:t>
            </a:r>
            <a:r>
              <a:rPr kumimoji="0" lang="en-US" sz="2400" dirty="0">
                <a:latin typeface="+mn-lt"/>
                <a:ea typeface="+mn-ea"/>
                <a:cs typeface="+mn-cs"/>
              </a:rPr>
              <a:t> </a:t>
            </a:r>
            <a:endParaRPr kumimoji="0" lang="ru-RU" sz="2400" dirty="0">
              <a:latin typeface="+mn-lt"/>
              <a:ea typeface="+mn-ea"/>
              <a:cs typeface="+mn-cs"/>
            </a:endParaRPr>
          </a:p>
          <a:p>
            <a:pPr lvl="1" algn="r" fontAlgn="auto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endParaRPr kumimoji="0" lang="ru-RU" sz="2400" dirty="0">
              <a:latin typeface="+mn-lt"/>
              <a:ea typeface="+mn-ea"/>
              <a:cs typeface="+mn-cs"/>
            </a:endParaRPr>
          </a:p>
          <a:p>
            <a:pPr lvl="1" algn="r" fontAlgn="auto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kumimoji="0" lang="ru-RU" sz="24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rPr>
              <a:t>- </a:t>
            </a:r>
            <a:r>
              <a:rPr kumimoji="0" lang="en-US" sz="24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rPr>
              <a:t>в </a:t>
            </a:r>
            <a:r>
              <a:rPr kumimoji="0" lang="en-US" sz="2400" b="1" u="sng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rPr>
              <a:t>предметно-методологической</a:t>
            </a:r>
            <a:r>
              <a:rPr kumimoji="0" lang="en-US" sz="24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u="sng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rPr>
              <a:t>компетентности</a:t>
            </a:r>
            <a:r>
              <a:rPr kumimoji="0" lang="en-US" sz="2400" dirty="0">
                <a:latin typeface="+mn-lt"/>
                <a:ea typeface="+mn-ea"/>
                <a:cs typeface="+mn-cs"/>
              </a:rPr>
              <a:t> </a:t>
            </a:r>
            <a:endParaRPr kumimoji="0" lang="ru-RU" sz="2400" dirty="0">
              <a:latin typeface="+mn-lt"/>
              <a:ea typeface="+mn-ea"/>
              <a:cs typeface="+mn-cs"/>
            </a:endParaRPr>
          </a:p>
          <a:p>
            <a:pPr lvl="1" algn="r" fontAlgn="auto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kumimoji="0" lang="en-US" sz="2400" dirty="0">
                <a:latin typeface="+mn-lt"/>
                <a:ea typeface="+mn-ea"/>
                <a:cs typeface="+mn-cs"/>
              </a:rPr>
              <a:t>(</a:t>
            </a:r>
            <a:r>
              <a:rPr kumimoji="0" lang="en-US" sz="2400" dirty="0" err="1">
                <a:latin typeface="+mn-lt"/>
                <a:ea typeface="+mn-ea"/>
                <a:cs typeface="+mn-cs"/>
              </a:rPr>
              <a:t>дидактический</a:t>
            </a:r>
            <a:r>
              <a:rPr kumimoji="0" lang="en-US" sz="240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400" dirty="0" err="1">
                <a:latin typeface="+mn-lt"/>
                <a:ea typeface="+mn-ea"/>
                <a:cs typeface="+mn-cs"/>
              </a:rPr>
              <a:t>потенциал</a:t>
            </a:r>
            <a:r>
              <a:rPr kumimoji="0" lang="en-US" sz="2400" dirty="0">
                <a:latin typeface="+mn-lt"/>
                <a:ea typeface="+mn-ea"/>
                <a:cs typeface="+mn-cs"/>
              </a:rPr>
              <a:t> </a:t>
            </a:r>
            <a:endParaRPr kumimoji="0" lang="ru-RU" sz="2400" dirty="0">
              <a:latin typeface="+mn-lt"/>
              <a:ea typeface="+mn-ea"/>
              <a:cs typeface="+mn-cs"/>
            </a:endParaRPr>
          </a:p>
          <a:p>
            <a:pPr lvl="1" algn="r" fontAlgn="auto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kumimoji="0" lang="en-US" sz="2400" dirty="0" err="1">
                <a:latin typeface="+mn-lt"/>
                <a:ea typeface="+mn-ea"/>
                <a:cs typeface="+mn-cs"/>
              </a:rPr>
              <a:t>каждой</a:t>
            </a:r>
            <a:r>
              <a:rPr kumimoji="0" lang="en-US" sz="240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400" dirty="0" err="1">
                <a:latin typeface="+mn-lt"/>
                <a:ea typeface="+mn-ea"/>
                <a:cs typeface="+mn-cs"/>
              </a:rPr>
              <a:t>формы</a:t>
            </a:r>
            <a:r>
              <a:rPr kumimoji="0" lang="en-US" sz="240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400" dirty="0" err="1">
                <a:latin typeface="+mn-lt"/>
                <a:ea typeface="+mn-ea"/>
                <a:cs typeface="+mn-cs"/>
              </a:rPr>
              <a:t>учебной</a:t>
            </a:r>
            <a:r>
              <a:rPr kumimoji="0" lang="en-US" sz="2400" dirty="0">
                <a:latin typeface="+mn-lt"/>
                <a:ea typeface="+mn-ea"/>
                <a:cs typeface="+mn-cs"/>
              </a:rPr>
              <a:t> деятельности </a:t>
            </a:r>
            <a:r>
              <a:rPr kumimoji="0" lang="ru-RU" sz="2400" dirty="0">
                <a:latin typeface="+mn-lt"/>
                <a:ea typeface="+mn-ea"/>
                <a:cs typeface="+mn-cs"/>
              </a:rPr>
              <a:t>)</a:t>
            </a:r>
          </a:p>
          <a:p>
            <a:pPr lvl="1" algn="r" fontAlgn="auto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kumimoji="0" lang="en-US" sz="2400" dirty="0">
                <a:latin typeface="+mn-lt"/>
                <a:ea typeface="+mn-ea"/>
                <a:cs typeface="+mn-cs"/>
              </a:rPr>
              <a:t> </a:t>
            </a:r>
            <a:endParaRPr kumimoji="0" lang="ru-RU" sz="2400" dirty="0">
              <a:latin typeface="+mn-lt"/>
              <a:ea typeface="+mn-ea"/>
              <a:cs typeface="+mn-cs"/>
            </a:endParaRPr>
          </a:p>
          <a:p>
            <a:pPr lvl="1" algn="r" fontAlgn="auto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kumimoji="0" lang="ru-RU" sz="24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rPr>
              <a:t>-  </a:t>
            </a:r>
            <a:r>
              <a:rPr kumimoji="0" lang="en-US" sz="24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rPr>
              <a:t>в </a:t>
            </a:r>
            <a:r>
              <a:rPr kumimoji="0" lang="en-US" sz="2400" b="1" u="sng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rPr>
              <a:t>управленческой</a:t>
            </a:r>
            <a:r>
              <a:rPr kumimoji="0" lang="en-US" sz="24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u="sng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rPr>
              <a:t>компетентности</a:t>
            </a:r>
            <a:r>
              <a:rPr kumimoji="0" lang="en-US" sz="2400" dirty="0">
                <a:latin typeface="+mn-lt"/>
                <a:ea typeface="+mn-ea"/>
                <a:cs typeface="+mn-cs"/>
              </a:rPr>
              <a:t> </a:t>
            </a:r>
            <a:endParaRPr kumimoji="0" lang="ru-RU" sz="2400" dirty="0">
              <a:latin typeface="+mn-lt"/>
              <a:ea typeface="+mn-ea"/>
              <a:cs typeface="+mn-cs"/>
            </a:endParaRPr>
          </a:p>
          <a:p>
            <a:pPr lvl="1" algn="r" fontAlgn="auto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kumimoji="0" lang="en-US" sz="2400" dirty="0">
                <a:latin typeface="+mn-lt"/>
                <a:ea typeface="+mn-ea"/>
                <a:cs typeface="+mn-cs"/>
              </a:rPr>
              <a:t>(</a:t>
            </a:r>
            <a:r>
              <a:rPr kumimoji="0" lang="en-US" sz="2400" dirty="0" err="1">
                <a:latin typeface="+mn-lt"/>
                <a:ea typeface="+mn-ea"/>
                <a:cs typeface="+mn-cs"/>
              </a:rPr>
              <a:t>проектирования</a:t>
            </a:r>
            <a:r>
              <a:rPr kumimoji="0" lang="en-US" sz="240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400" dirty="0" err="1">
                <a:latin typeface="+mn-lt"/>
                <a:ea typeface="+mn-ea"/>
                <a:cs typeface="+mn-cs"/>
              </a:rPr>
              <a:t>программ</a:t>
            </a:r>
            <a:r>
              <a:rPr kumimoji="0" lang="en-US" sz="2400" dirty="0">
                <a:latin typeface="+mn-lt"/>
                <a:ea typeface="+mn-ea"/>
                <a:cs typeface="+mn-cs"/>
              </a:rPr>
              <a:t> </a:t>
            </a:r>
            <a:endParaRPr kumimoji="0" lang="ru-RU" sz="2400" dirty="0">
              <a:latin typeface="+mn-lt"/>
              <a:ea typeface="+mn-ea"/>
              <a:cs typeface="+mn-cs"/>
            </a:endParaRPr>
          </a:p>
          <a:p>
            <a:pPr lvl="1" algn="r" fontAlgn="auto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kumimoji="0" lang="en-US" sz="2400" dirty="0" err="1">
                <a:latin typeface="+mn-lt"/>
                <a:ea typeface="+mn-ea"/>
                <a:cs typeface="+mn-cs"/>
              </a:rPr>
              <a:t>развития</a:t>
            </a:r>
            <a:r>
              <a:rPr kumimoji="0" lang="en-US" sz="240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400" dirty="0" err="1">
                <a:latin typeface="+mn-lt"/>
                <a:ea typeface="+mn-ea"/>
                <a:cs typeface="+mn-cs"/>
              </a:rPr>
              <a:t>ребенка</a:t>
            </a:r>
            <a:r>
              <a:rPr kumimoji="0" lang="en-US" sz="2400" dirty="0">
                <a:latin typeface="+mn-lt"/>
                <a:ea typeface="+mn-ea"/>
                <a:cs typeface="+mn-cs"/>
              </a:rPr>
              <a:t> </a:t>
            </a:r>
            <a:endParaRPr kumimoji="0" lang="ru-RU" sz="2400" dirty="0">
              <a:latin typeface="+mn-lt"/>
              <a:ea typeface="+mn-ea"/>
              <a:cs typeface="+mn-cs"/>
            </a:endParaRPr>
          </a:p>
          <a:p>
            <a:pPr lvl="1" algn="r" fontAlgn="auto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kumimoji="0" lang="en-US" sz="2400" dirty="0" err="1">
                <a:latin typeface="+mn-lt"/>
                <a:ea typeface="+mn-ea"/>
                <a:cs typeface="+mn-cs"/>
              </a:rPr>
              <a:t>средствами</a:t>
            </a:r>
            <a:r>
              <a:rPr kumimoji="0" lang="en-US" sz="240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400" dirty="0" err="1">
                <a:latin typeface="+mn-lt"/>
                <a:ea typeface="+mn-ea"/>
                <a:cs typeface="+mn-cs"/>
              </a:rPr>
              <a:t>учебного</a:t>
            </a:r>
            <a:r>
              <a:rPr kumimoji="0" lang="en-US" sz="240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400" dirty="0" err="1">
                <a:latin typeface="+mn-lt"/>
                <a:ea typeface="+mn-ea"/>
                <a:cs typeface="+mn-cs"/>
              </a:rPr>
              <a:t>предмета</a:t>
            </a:r>
            <a:r>
              <a:rPr kumimoji="0" lang="en-US" sz="2400" dirty="0">
                <a:latin typeface="+mn-lt"/>
                <a:ea typeface="+mn-ea"/>
                <a:cs typeface="+mn-cs"/>
              </a:rPr>
              <a:t>, </a:t>
            </a:r>
            <a:endParaRPr kumimoji="0" lang="ru-RU" sz="2400" dirty="0">
              <a:latin typeface="+mn-lt"/>
              <a:ea typeface="+mn-ea"/>
              <a:cs typeface="+mn-cs"/>
            </a:endParaRPr>
          </a:p>
          <a:p>
            <a:pPr lvl="1" algn="r" fontAlgn="auto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kumimoji="0" lang="en-US" sz="2400" dirty="0" err="1">
                <a:latin typeface="+mn-lt"/>
                <a:ea typeface="+mn-ea"/>
                <a:cs typeface="+mn-cs"/>
              </a:rPr>
              <a:t>управлени</a:t>
            </a:r>
            <a:r>
              <a:rPr kumimoji="0" lang="ru-RU" sz="2400" dirty="0">
                <a:latin typeface="+mn-lt"/>
                <a:ea typeface="+mn-ea"/>
                <a:cs typeface="+mn-cs"/>
              </a:rPr>
              <a:t>е</a:t>
            </a:r>
            <a:r>
              <a:rPr kumimoji="0" lang="en-US" sz="240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400" dirty="0" err="1">
                <a:latin typeface="+mn-lt"/>
                <a:ea typeface="+mn-ea"/>
                <a:cs typeface="+mn-cs"/>
              </a:rPr>
              <a:t>ростом</a:t>
            </a:r>
            <a:r>
              <a:rPr kumimoji="0" lang="en-US" sz="240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400" dirty="0" err="1">
                <a:latin typeface="+mn-lt"/>
                <a:ea typeface="+mn-ea"/>
                <a:cs typeface="+mn-cs"/>
              </a:rPr>
              <a:t>уровня</a:t>
            </a:r>
            <a:r>
              <a:rPr kumimoji="0" lang="en-US" sz="2400" dirty="0">
                <a:latin typeface="+mn-lt"/>
                <a:ea typeface="+mn-ea"/>
                <a:cs typeface="+mn-cs"/>
              </a:rPr>
              <a:t> </a:t>
            </a:r>
            <a:endParaRPr kumimoji="0" lang="ru-RU" sz="2400" dirty="0">
              <a:latin typeface="+mn-lt"/>
              <a:ea typeface="+mn-ea"/>
              <a:cs typeface="+mn-cs"/>
            </a:endParaRPr>
          </a:p>
          <a:p>
            <a:pPr lvl="1" algn="r" fontAlgn="auto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kumimoji="0" lang="en-US" sz="2400" dirty="0" err="1">
                <a:latin typeface="+mn-lt"/>
                <a:ea typeface="+mn-ea"/>
                <a:cs typeface="+mn-cs"/>
              </a:rPr>
              <a:t>внутренних</a:t>
            </a:r>
            <a:r>
              <a:rPr kumimoji="0" lang="en-US" sz="240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400" dirty="0" err="1">
                <a:latin typeface="+mn-lt"/>
                <a:ea typeface="+mn-ea"/>
                <a:cs typeface="+mn-cs"/>
              </a:rPr>
              <a:t>учебно-познавательных</a:t>
            </a:r>
            <a:r>
              <a:rPr kumimoji="0" lang="en-US" sz="2400" dirty="0">
                <a:latin typeface="+mn-lt"/>
                <a:ea typeface="+mn-ea"/>
                <a:cs typeface="+mn-cs"/>
              </a:rPr>
              <a:t> </a:t>
            </a:r>
            <a:endParaRPr kumimoji="0" lang="ru-RU" sz="2400" dirty="0">
              <a:latin typeface="+mn-lt"/>
              <a:ea typeface="+mn-ea"/>
              <a:cs typeface="+mn-cs"/>
            </a:endParaRPr>
          </a:p>
          <a:p>
            <a:pPr lvl="1" algn="r" fontAlgn="auto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kumimoji="0" lang="en-US" sz="2400" dirty="0" err="1">
                <a:latin typeface="+mn-lt"/>
                <a:ea typeface="+mn-ea"/>
                <a:cs typeface="+mn-cs"/>
              </a:rPr>
              <a:t>ресурсов</a:t>
            </a:r>
            <a:r>
              <a:rPr kumimoji="0" lang="en-US" sz="240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400" dirty="0" err="1">
                <a:latin typeface="+mn-lt"/>
                <a:ea typeface="+mn-ea"/>
                <a:cs typeface="+mn-cs"/>
              </a:rPr>
              <a:t>ученика</a:t>
            </a:r>
            <a:r>
              <a:rPr kumimoji="0" lang="en-US" sz="2400" dirty="0">
                <a:latin typeface="+mn-lt"/>
                <a:ea typeface="+mn-ea"/>
                <a:cs typeface="+mn-cs"/>
              </a:rPr>
              <a:t>).</a:t>
            </a:r>
          </a:p>
        </p:txBody>
      </p:sp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2213"/>
            <a:ext cx="3635375" cy="3125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18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ЧСОШ\AppData\Local\Microsoft\Windows\Temporary Internet Files\Content.Word\20150916_13495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01420"/>
            <a:ext cx="7128792" cy="4455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48071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</a:b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352928" cy="5485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3543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943100" y="188913"/>
            <a:ext cx="5257800" cy="503237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Calibri"/>
              </a:rPr>
              <a:t>Части ФГОС и принципы управления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414963" y="1990725"/>
            <a:ext cx="3549650" cy="647700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Calibri"/>
              </a:rPr>
              <a:t>Проектное управление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414963" y="2997200"/>
            <a:ext cx="3549650" cy="647700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Calibri"/>
              </a:rPr>
              <a:t>Процессное управление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414963" y="4005263"/>
            <a:ext cx="3549650" cy="647700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Calibri"/>
              </a:rPr>
              <a:t>Ресурсное управление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435600" y="1052513"/>
            <a:ext cx="3551238" cy="504825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Calibri"/>
              </a:rPr>
              <a:t>Принципы управления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38125" y="1052513"/>
            <a:ext cx="4127500" cy="504825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Calibri"/>
              </a:rPr>
              <a:t>Части ФГОС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38125" y="1990725"/>
            <a:ext cx="2592388" cy="647700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Calibri"/>
              </a:rPr>
              <a:t>Результаты освоения ООП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238125" y="2997200"/>
            <a:ext cx="2592388" cy="647700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Calibri"/>
              </a:rPr>
              <a:t>Структура</a:t>
            </a:r>
            <a:br>
              <a:rPr lang="ru-RU" sz="2000" b="1">
                <a:solidFill>
                  <a:srgbClr val="000000"/>
                </a:solidFill>
                <a:latin typeface="Calibri"/>
              </a:rPr>
            </a:br>
            <a:r>
              <a:rPr lang="ru-RU" sz="2000" b="1">
                <a:solidFill>
                  <a:srgbClr val="000000"/>
                </a:solidFill>
                <a:latin typeface="Calibri"/>
              </a:rPr>
              <a:t>ООП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38125" y="4005263"/>
            <a:ext cx="2592388" cy="647700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Calibri"/>
              </a:rPr>
              <a:t>Условия реализации ООП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2916238" y="1990725"/>
            <a:ext cx="1449387" cy="647700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Calibri"/>
              </a:rPr>
              <a:t>Стандарт</a:t>
            </a:r>
            <a:br>
              <a:rPr lang="ru-RU" sz="2000" b="1">
                <a:solidFill>
                  <a:srgbClr val="000000"/>
                </a:solidFill>
                <a:latin typeface="Calibri"/>
              </a:rPr>
            </a:br>
            <a:r>
              <a:rPr lang="ru-RU" sz="2000" b="1">
                <a:solidFill>
                  <a:srgbClr val="000000"/>
                </a:solidFill>
                <a:latin typeface="Calibri"/>
              </a:rPr>
              <a:t>результата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2916238" y="2997200"/>
            <a:ext cx="1449387" cy="647700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Calibri"/>
              </a:rPr>
              <a:t>Стандарт</a:t>
            </a:r>
            <a:br>
              <a:rPr lang="ru-RU" sz="2000" b="1">
                <a:solidFill>
                  <a:srgbClr val="000000"/>
                </a:solidFill>
                <a:latin typeface="Calibri"/>
              </a:rPr>
            </a:br>
            <a:r>
              <a:rPr lang="ru-RU" sz="2000" b="1">
                <a:solidFill>
                  <a:srgbClr val="000000"/>
                </a:solidFill>
                <a:latin typeface="Calibri"/>
              </a:rPr>
              <a:t>процесса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916238" y="4005263"/>
            <a:ext cx="1449387" cy="647700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Calibri"/>
              </a:rPr>
              <a:t>Стандарт</a:t>
            </a:r>
            <a:br>
              <a:rPr lang="ru-RU" sz="2000" b="1">
                <a:solidFill>
                  <a:srgbClr val="000000"/>
                </a:solidFill>
                <a:latin typeface="Calibri"/>
              </a:rPr>
            </a:br>
            <a:r>
              <a:rPr lang="ru-RU" sz="2000" b="1">
                <a:solidFill>
                  <a:srgbClr val="000000"/>
                </a:solidFill>
                <a:latin typeface="Calibri"/>
              </a:rPr>
              <a:t>ресурсов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4572000" y="2241550"/>
            <a:ext cx="647700" cy="144463"/>
          </a:xfrm>
          <a:prstGeom prst="rightArrow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4572000" y="3249613"/>
            <a:ext cx="647700" cy="144462"/>
          </a:xfrm>
          <a:prstGeom prst="rightArrow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4572000" y="4257675"/>
            <a:ext cx="647700" cy="142875"/>
          </a:xfrm>
          <a:prstGeom prst="rightArrow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238125" y="4941888"/>
            <a:ext cx="8726488" cy="1727200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r>
              <a:rPr lang="ru-RU" sz="2400" b="1">
                <a:solidFill>
                  <a:srgbClr val="000000"/>
                </a:solidFill>
                <a:latin typeface="Calibri"/>
              </a:rPr>
              <a:t>При работе с качеством образования мы должны учитывать:</a:t>
            </a:r>
          </a:p>
          <a:p>
            <a:pPr>
              <a:buFont typeface="Arial" charset="0"/>
              <a:buChar char="•"/>
            </a:pPr>
            <a:r>
              <a:rPr lang="ru-RU" sz="2400" b="1">
                <a:solidFill>
                  <a:srgbClr val="000000"/>
                </a:solidFill>
                <a:latin typeface="Calibri"/>
              </a:rPr>
              <a:t>качество образовательных результатов,</a:t>
            </a:r>
          </a:p>
          <a:p>
            <a:pPr>
              <a:buFont typeface="Arial" charset="0"/>
              <a:buChar char="•"/>
            </a:pPr>
            <a:r>
              <a:rPr lang="ru-RU" sz="2400" b="1">
                <a:solidFill>
                  <a:srgbClr val="000000"/>
                </a:solidFill>
                <a:latin typeface="Calibri"/>
              </a:rPr>
              <a:t>качество образовательных процессов,</a:t>
            </a:r>
          </a:p>
          <a:p>
            <a:pPr>
              <a:buFont typeface="Arial" charset="0"/>
              <a:buChar char="•"/>
            </a:pPr>
            <a:r>
              <a:rPr lang="ru-RU" sz="2400" b="1">
                <a:solidFill>
                  <a:srgbClr val="000000"/>
                </a:solidFill>
                <a:latin typeface="Calibri"/>
              </a:rPr>
              <a:t>качество образовательных ресурсов.</a:t>
            </a: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6156325" y="5468938"/>
            <a:ext cx="2303463" cy="352425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b="1">
                <a:solidFill>
                  <a:srgbClr val="C00000"/>
                </a:solidFill>
                <a:latin typeface="Calibri"/>
              </a:rPr>
              <a:t>Государство</a:t>
            </a: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6156325" y="5861050"/>
            <a:ext cx="2303463" cy="352425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b="1">
                <a:solidFill>
                  <a:srgbClr val="C00000"/>
                </a:solidFill>
                <a:latin typeface="Calibri"/>
              </a:rPr>
              <a:t>Потребители</a:t>
            </a: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6156325" y="6253163"/>
            <a:ext cx="2303463" cy="352425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b="1">
                <a:solidFill>
                  <a:srgbClr val="C00000"/>
                </a:solidFill>
                <a:latin typeface="Calibri"/>
              </a:rPr>
              <a:t>Администрация ОУ</a:t>
            </a:r>
          </a:p>
        </p:txBody>
      </p:sp>
    </p:spTree>
    <p:extLst>
      <p:ext uri="{BB962C8B-B14F-4D97-AF65-F5344CB8AC3E}">
        <p14:creationId xmlns:p14="http://schemas.microsoft.com/office/powerpoint/2010/main" val="40933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79388" y="188913"/>
            <a:ext cx="3313112" cy="503237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Calibri"/>
              </a:rPr>
              <a:t>Ресурсное управление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82575" y="836613"/>
            <a:ext cx="8578850" cy="863600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Calibri"/>
              </a:rPr>
              <a:t>В основе лежит осознание </a:t>
            </a:r>
            <a:r>
              <a:rPr lang="ru-RU" sz="2400" b="1" u="sng">
                <a:solidFill>
                  <a:srgbClr val="000000"/>
                </a:solidFill>
                <a:latin typeface="Calibri"/>
              </a:rPr>
              <a:t>уникальности каждого коллектива</a:t>
            </a:r>
            <a:r>
              <a:rPr lang="ru-RU" sz="2400" b="1">
                <a:solidFill>
                  <a:srgbClr val="000000"/>
                </a:solidFill>
                <a:latin typeface="Calibri"/>
              </a:rPr>
              <a:t> образовательного учреждения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95263" y="4652963"/>
            <a:ext cx="3841750" cy="504825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Calibri"/>
              </a:rPr>
              <a:t>Ресурсы могут быть даны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971550" y="1995488"/>
            <a:ext cx="2849563" cy="423862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Calibri"/>
              </a:rPr>
              <a:t>Свойства ресурсов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157663" y="1997075"/>
            <a:ext cx="3605212" cy="423863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r>
              <a:rPr lang="ru-RU" sz="2400" b="1">
                <a:solidFill>
                  <a:srgbClr val="000000"/>
                </a:solidFill>
                <a:latin typeface="Calibri"/>
              </a:rPr>
              <a:t>Структурность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157663" y="2498725"/>
            <a:ext cx="3605212" cy="423863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r>
              <a:rPr lang="ru-RU" sz="2400" b="1">
                <a:solidFill>
                  <a:srgbClr val="000000"/>
                </a:solidFill>
                <a:latin typeface="Calibri"/>
              </a:rPr>
              <a:t>Критическая полнота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154488" y="2998788"/>
            <a:ext cx="3605212" cy="425450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r>
              <a:rPr lang="ru-RU" sz="2400" b="1">
                <a:solidFill>
                  <a:srgbClr val="000000"/>
                </a:solidFill>
                <a:latin typeface="Calibri"/>
              </a:rPr>
              <a:t>Уместность применения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152900" y="3500438"/>
            <a:ext cx="3605213" cy="423862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r>
              <a:rPr lang="ru-RU" sz="2400" b="1">
                <a:solidFill>
                  <a:srgbClr val="000000"/>
                </a:solidFill>
                <a:latin typeface="Calibri"/>
              </a:rPr>
              <a:t>Общность использования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37013" y="1916113"/>
            <a:ext cx="3889375" cy="21526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395" name="TextBox 11"/>
          <p:cNvSpPr txBox="1">
            <a:spLocks noChangeArrowheads="1"/>
          </p:cNvSpPr>
          <p:nvPr/>
        </p:nvSpPr>
        <p:spPr bwMode="auto">
          <a:xfrm>
            <a:off x="863600" y="3389313"/>
            <a:ext cx="233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lang="ru-RU" sz="2000" b="1">
                <a:solidFill>
                  <a:srgbClr val="C00000"/>
                </a:solidFill>
              </a:rPr>
              <a:t>Постоянная забота</a:t>
            </a:r>
            <a:br>
              <a:rPr lang="ru-RU" sz="2000" b="1">
                <a:solidFill>
                  <a:srgbClr val="C00000"/>
                </a:solidFill>
              </a:rPr>
            </a:br>
            <a:r>
              <a:rPr lang="ru-RU" sz="2000" b="1">
                <a:solidFill>
                  <a:srgbClr val="C00000"/>
                </a:solidFill>
              </a:rPr>
              <a:t>администрации ОУ</a:t>
            </a:r>
          </a:p>
        </p:txBody>
      </p:sp>
      <p:cxnSp>
        <p:nvCxnSpPr>
          <p:cNvPr id="14" name="Прямая со стрелкой 13"/>
          <p:cNvCxnSpPr>
            <a:stCxn id="16395" idx="3"/>
            <a:endCxn id="11" idx="1"/>
          </p:cNvCxnSpPr>
          <p:nvPr/>
        </p:nvCxnSpPr>
        <p:spPr>
          <a:xfrm flipV="1">
            <a:off x="3200400" y="2992438"/>
            <a:ext cx="836613" cy="75088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4284663" y="4652963"/>
            <a:ext cx="4679950" cy="504825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Calibri"/>
              </a:rPr>
              <a:t>Ресурсы могут быть «выращены»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95263" y="5732463"/>
            <a:ext cx="3841750" cy="936625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Calibri"/>
              </a:rPr>
              <a:t>«Чужие» ресурсы, которые необходимо еще</a:t>
            </a:r>
            <a:br>
              <a:rPr lang="ru-RU" sz="2000" b="1">
                <a:solidFill>
                  <a:srgbClr val="000000"/>
                </a:solidFill>
                <a:latin typeface="Calibri"/>
              </a:rPr>
            </a:br>
            <a:r>
              <a:rPr lang="ru-RU" sz="2000" b="1">
                <a:solidFill>
                  <a:srgbClr val="000000"/>
                </a:solidFill>
                <a:latin typeface="Calibri"/>
              </a:rPr>
              <a:t>осваивать (присваивать)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4703763" y="5732463"/>
            <a:ext cx="3841750" cy="936625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Calibri"/>
              </a:rPr>
              <a:t>«Свои» ресурсы, которые изначально приспособлены</a:t>
            </a:r>
            <a:br>
              <a:rPr lang="ru-RU" sz="2000" b="1">
                <a:solidFill>
                  <a:srgbClr val="000000"/>
                </a:solidFill>
                <a:latin typeface="Calibri"/>
              </a:rPr>
            </a:br>
            <a:r>
              <a:rPr lang="ru-RU" sz="2000" b="1">
                <a:solidFill>
                  <a:srgbClr val="000000"/>
                </a:solidFill>
                <a:latin typeface="Calibri"/>
              </a:rPr>
              <a:t>к данному ОУ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2039938" y="5260975"/>
            <a:ext cx="152400" cy="401638"/>
          </a:xfrm>
          <a:prstGeom prst="downArrow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6548438" y="5260975"/>
            <a:ext cx="152400" cy="401638"/>
          </a:xfrm>
          <a:prstGeom prst="downArrow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639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6395" grpId="0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906838" y="620713"/>
            <a:ext cx="2663825" cy="357187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r>
              <a:rPr lang="ru-RU" b="1">
                <a:solidFill>
                  <a:srgbClr val="000000"/>
                </a:solidFill>
                <a:latin typeface="Calibri"/>
              </a:rPr>
              <a:t>Подготовка проекта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3906838" y="1089025"/>
            <a:ext cx="2663825" cy="357188"/>
          </a:xfrm>
          <a:prstGeom prst="rect">
            <a:avLst/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>
            <a:solidFill>
              <a:srgbClr val="7D60A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r>
              <a:rPr lang="ru-RU" b="1">
                <a:solidFill>
                  <a:srgbClr val="000000"/>
                </a:solidFill>
                <a:latin typeface="Calibri"/>
              </a:rPr>
              <a:t>Осуществление проекта</a:t>
            </a: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3906838" y="1557338"/>
            <a:ext cx="2663825" cy="357187"/>
          </a:xfrm>
          <a:prstGeom prst="rect">
            <a:avLst/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>
            <a:solidFill>
              <a:srgbClr val="7D60A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r>
              <a:rPr lang="ru-RU" b="1">
                <a:solidFill>
                  <a:srgbClr val="000000"/>
                </a:solidFill>
                <a:latin typeface="Calibri"/>
              </a:rPr>
              <a:t>Презентация проекта</a:t>
            </a: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619250" y="84138"/>
            <a:ext cx="5905500" cy="357187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Calibri"/>
              </a:rPr>
              <a:t>Управление мероприятием как проектом</a:t>
            </a: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3906838" y="2492375"/>
            <a:ext cx="3617912" cy="341313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r>
              <a:rPr lang="ru-RU" sz="2000" b="1">
                <a:solidFill>
                  <a:srgbClr val="000000"/>
                </a:solidFill>
                <a:latin typeface="Calibri"/>
              </a:rPr>
              <a:t>Подготовка мероприятия</a:t>
            </a: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3906838" y="4752975"/>
            <a:ext cx="3617912" cy="358775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r>
              <a:rPr lang="ru-RU" sz="2000" b="1">
                <a:solidFill>
                  <a:srgbClr val="000000"/>
                </a:solidFill>
                <a:latin typeface="Calibri"/>
              </a:rPr>
              <a:t>Подведение итогов</a:t>
            </a:r>
          </a:p>
        </p:txBody>
      </p:sp>
      <p:sp>
        <p:nvSpPr>
          <p:cNvPr id="40" name="Прямоугольник 39"/>
          <p:cNvSpPr>
            <a:spLocks noChangeArrowheads="1"/>
          </p:cNvSpPr>
          <p:nvPr/>
        </p:nvSpPr>
        <p:spPr bwMode="auto">
          <a:xfrm>
            <a:off x="4340225" y="5222875"/>
            <a:ext cx="4244975" cy="315913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r>
              <a:rPr lang="ru-RU" sz="2000" b="1">
                <a:solidFill>
                  <a:srgbClr val="000000"/>
                </a:solidFill>
                <a:latin typeface="Calibri"/>
              </a:rPr>
              <a:t>Результат – изменения в коллективе</a:t>
            </a:r>
          </a:p>
        </p:txBody>
      </p:sp>
      <p:sp>
        <p:nvSpPr>
          <p:cNvPr id="41" name="Прямоугольник 40"/>
          <p:cNvSpPr>
            <a:spLocks noChangeArrowheads="1"/>
          </p:cNvSpPr>
          <p:nvPr/>
        </p:nvSpPr>
        <p:spPr bwMode="auto">
          <a:xfrm>
            <a:off x="4340225" y="5649913"/>
            <a:ext cx="4264025" cy="665162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r>
              <a:rPr lang="ru-RU" sz="2000" b="1">
                <a:solidFill>
                  <a:srgbClr val="000000"/>
                </a:solidFill>
                <a:latin typeface="Calibri"/>
              </a:rPr>
              <a:t>Продукт – итоги рефлексии,</a:t>
            </a:r>
            <a:br>
              <a:rPr lang="ru-RU" sz="2000" b="1">
                <a:solidFill>
                  <a:srgbClr val="000000"/>
                </a:solidFill>
                <a:latin typeface="Calibri"/>
              </a:rPr>
            </a:br>
            <a:r>
              <a:rPr lang="ru-RU" sz="2000" b="1">
                <a:solidFill>
                  <a:srgbClr val="000000"/>
                </a:solidFill>
                <a:latin typeface="Calibri"/>
              </a:rPr>
              <a:t>методические выводы</a:t>
            </a:r>
          </a:p>
        </p:txBody>
      </p:sp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630238" y="3519488"/>
            <a:ext cx="2519362" cy="1204912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b="1">
                <a:solidFill>
                  <a:srgbClr val="000000"/>
                </a:solidFill>
                <a:latin typeface="Calibri"/>
              </a:rPr>
              <a:t>Само проведение мероприятия</a:t>
            </a:r>
            <a:br>
              <a:rPr lang="ru-RU" b="1">
                <a:solidFill>
                  <a:srgbClr val="000000"/>
                </a:solidFill>
                <a:latin typeface="Calibri"/>
              </a:rPr>
            </a:br>
            <a:r>
              <a:rPr lang="ru-RU" b="1">
                <a:solidFill>
                  <a:srgbClr val="000000"/>
                </a:solidFill>
                <a:latin typeface="Calibri"/>
              </a:rPr>
              <a:t>НЕ ЯВЛЯЕТСЯ</a:t>
            </a:r>
            <a:br>
              <a:rPr lang="ru-RU" b="1">
                <a:solidFill>
                  <a:srgbClr val="000000"/>
                </a:solidFill>
                <a:latin typeface="Calibri"/>
              </a:rPr>
            </a:br>
            <a:r>
              <a:rPr lang="ru-RU" b="1">
                <a:solidFill>
                  <a:srgbClr val="000000"/>
                </a:solidFill>
                <a:latin typeface="Calibri"/>
              </a:rPr>
              <a:t>его итогом</a:t>
            </a:r>
          </a:p>
        </p:txBody>
      </p:sp>
      <p:sp>
        <p:nvSpPr>
          <p:cNvPr id="43" name="Прямоугольник 42"/>
          <p:cNvSpPr>
            <a:spLocks noChangeArrowheads="1"/>
          </p:cNvSpPr>
          <p:nvPr/>
        </p:nvSpPr>
        <p:spPr bwMode="auto">
          <a:xfrm>
            <a:off x="630238" y="5157788"/>
            <a:ext cx="2519362" cy="1365250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b="1">
                <a:solidFill>
                  <a:srgbClr val="000000"/>
                </a:solidFill>
                <a:latin typeface="Calibri"/>
              </a:rPr>
              <a:t>Только так происходит накопление «своего» методического ресурса</a:t>
            </a:r>
            <a:br>
              <a:rPr lang="ru-RU" b="1">
                <a:solidFill>
                  <a:srgbClr val="000000"/>
                </a:solidFill>
                <a:latin typeface="Calibri"/>
              </a:rPr>
            </a:br>
            <a:r>
              <a:rPr lang="ru-RU" b="1">
                <a:solidFill>
                  <a:srgbClr val="000000"/>
                </a:solidFill>
                <a:latin typeface="Calibri"/>
              </a:rPr>
              <a:t>в коллективе</a:t>
            </a:r>
          </a:p>
        </p:txBody>
      </p:sp>
      <p:sp>
        <p:nvSpPr>
          <p:cNvPr id="44" name="Левая круглая скобка 43"/>
          <p:cNvSpPr/>
          <p:nvPr/>
        </p:nvSpPr>
        <p:spPr>
          <a:xfrm>
            <a:off x="3906838" y="5222875"/>
            <a:ext cx="287337" cy="1519238"/>
          </a:xfrm>
          <a:prstGeom prst="leftBracke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6" name="Прямая со стрелкой 45"/>
          <p:cNvCxnSpPr>
            <a:stCxn id="42" idx="3"/>
            <a:endCxn id="62" idx="1"/>
          </p:cNvCxnSpPr>
          <p:nvPr/>
        </p:nvCxnSpPr>
        <p:spPr>
          <a:xfrm>
            <a:off x="3149600" y="4122738"/>
            <a:ext cx="757238" cy="34925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43" idx="3"/>
            <a:endCxn id="44" idx="1"/>
          </p:cNvCxnSpPr>
          <p:nvPr/>
        </p:nvCxnSpPr>
        <p:spPr>
          <a:xfrm>
            <a:off x="3149600" y="5840413"/>
            <a:ext cx="757238" cy="1412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>
            <a:spLocks noChangeArrowheads="1"/>
          </p:cNvSpPr>
          <p:nvPr/>
        </p:nvSpPr>
        <p:spPr bwMode="auto">
          <a:xfrm>
            <a:off x="250825" y="620713"/>
            <a:ext cx="3276600" cy="357187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Calibri"/>
              </a:rPr>
              <a:t>Для учебного проекта</a:t>
            </a:r>
          </a:p>
        </p:txBody>
      </p:sp>
      <p:sp>
        <p:nvSpPr>
          <p:cNvPr id="55" name="Прямоугольник 54"/>
          <p:cNvSpPr>
            <a:spLocks noChangeArrowheads="1"/>
          </p:cNvSpPr>
          <p:nvPr/>
        </p:nvSpPr>
        <p:spPr bwMode="auto">
          <a:xfrm>
            <a:off x="3906838" y="2024063"/>
            <a:ext cx="2663825" cy="357187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r>
              <a:rPr lang="ru-RU" b="1">
                <a:solidFill>
                  <a:srgbClr val="000000"/>
                </a:solidFill>
                <a:latin typeface="Calibri"/>
              </a:rPr>
              <a:t>Оценка деятельности</a:t>
            </a:r>
          </a:p>
        </p:txBody>
      </p:sp>
      <p:sp>
        <p:nvSpPr>
          <p:cNvPr id="56" name="Прямоугольник 55"/>
          <p:cNvSpPr>
            <a:spLocks noChangeArrowheads="1"/>
          </p:cNvSpPr>
          <p:nvPr/>
        </p:nvSpPr>
        <p:spPr bwMode="auto">
          <a:xfrm>
            <a:off x="593725" y="2492375"/>
            <a:ext cx="2592388" cy="357188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Calibri"/>
              </a:rPr>
              <a:t>Для мероприятия</a:t>
            </a:r>
          </a:p>
        </p:txBody>
      </p:sp>
      <p:sp>
        <p:nvSpPr>
          <p:cNvPr id="59" name="Прямоугольник 58"/>
          <p:cNvSpPr>
            <a:spLocks noChangeArrowheads="1"/>
          </p:cNvSpPr>
          <p:nvPr/>
        </p:nvSpPr>
        <p:spPr bwMode="auto">
          <a:xfrm>
            <a:off x="4338638" y="2944813"/>
            <a:ext cx="3402012" cy="341312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r>
              <a:rPr lang="ru-RU" sz="2000" b="1">
                <a:solidFill>
                  <a:srgbClr val="000000"/>
                </a:solidFill>
                <a:latin typeface="Calibri"/>
              </a:rPr>
              <a:t>Четкая постановка цели</a:t>
            </a:r>
          </a:p>
        </p:txBody>
      </p:sp>
      <p:sp>
        <p:nvSpPr>
          <p:cNvPr id="60" name="Прямоугольник 59"/>
          <p:cNvSpPr>
            <a:spLocks noChangeArrowheads="1"/>
          </p:cNvSpPr>
          <p:nvPr/>
        </p:nvSpPr>
        <p:spPr bwMode="auto">
          <a:xfrm>
            <a:off x="4338638" y="3397250"/>
            <a:ext cx="3402012" cy="339725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r>
              <a:rPr lang="ru-RU" sz="2000" b="1">
                <a:solidFill>
                  <a:srgbClr val="000000"/>
                </a:solidFill>
                <a:latin typeface="Calibri"/>
              </a:rPr>
              <a:t>Ясное распределение ролей</a:t>
            </a:r>
          </a:p>
        </p:txBody>
      </p:sp>
      <p:sp>
        <p:nvSpPr>
          <p:cNvPr id="61" name="Прямоугольник 60"/>
          <p:cNvSpPr>
            <a:spLocks noChangeArrowheads="1"/>
          </p:cNvSpPr>
          <p:nvPr/>
        </p:nvSpPr>
        <p:spPr bwMode="auto">
          <a:xfrm>
            <a:off x="4338638" y="3848100"/>
            <a:ext cx="3402012" cy="341313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r>
              <a:rPr lang="ru-RU" sz="2000" b="1">
                <a:solidFill>
                  <a:srgbClr val="000000"/>
                </a:solidFill>
                <a:latin typeface="Calibri"/>
              </a:rPr>
              <a:t>Точный расчет времени</a:t>
            </a:r>
          </a:p>
        </p:txBody>
      </p:sp>
      <p:sp>
        <p:nvSpPr>
          <p:cNvPr id="62" name="Прямоугольник 61"/>
          <p:cNvSpPr>
            <a:spLocks noChangeArrowheads="1"/>
          </p:cNvSpPr>
          <p:nvPr/>
        </p:nvSpPr>
        <p:spPr bwMode="auto">
          <a:xfrm>
            <a:off x="3906838" y="4300538"/>
            <a:ext cx="3617912" cy="341312"/>
          </a:xfrm>
          <a:prstGeom prst="rect">
            <a:avLst/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>
            <a:solidFill>
              <a:srgbClr val="7D60A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r>
              <a:rPr lang="ru-RU" sz="2000" b="1">
                <a:solidFill>
                  <a:srgbClr val="000000"/>
                </a:solidFill>
                <a:latin typeface="Calibri"/>
              </a:rPr>
              <a:t>Осуществление мероприятия</a:t>
            </a:r>
          </a:p>
        </p:txBody>
      </p:sp>
      <p:sp>
        <p:nvSpPr>
          <p:cNvPr id="81" name="Прямоугольник 80"/>
          <p:cNvSpPr>
            <a:spLocks noChangeArrowheads="1"/>
          </p:cNvSpPr>
          <p:nvPr/>
        </p:nvSpPr>
        <p:spPr bwMode="auto">
          <a:xfrm>
            <a:off x="4338638" y="6426200"/>
            <a:ext cx="4244975" cy="315913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r>
              <a:rPr lang="ru-RU" sz="2000" b="1">
                <a:solidFill>
                  <a:srgbClr val="000000"/>
                </a:solidFill>
                <a:latin typeface="Calibri"/>
              </a:rPr>
              <a:t>Ознакомление коллектива</a:t>
            </a:r>
          </a:p>
        </p:txBody>
      </p:sp>
    </p:spTree>
    <p:extLst>
      <p:ext uri="{BB962C8B-B14F-4D97-AF65-F5344CB8AC3E}">
        <p14:creationId xmlns:p14="http://schemas.microsoft.com/office/powerpoint/2010/main" val="14376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1" grpId="0" animBg="1"/>
      <p:bldP spid="23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54" grpId="0" animBg="1"/>
      <p:bldP spid="55" grpId="0" animBg="1"/>
      <p:bldP spid="56" grpId="0" animBg="1"/>
      <p:bldP spid="59" grpId="0" animBg="1"/>
      <p:bldP spid="60" grpId="0" animBg="1"/>
      <p:bldP spid="61" grpId="0" animBg="1"/>
      <p:bldP spid="62" grpId="0" animBg="1"/>
      <p:bldP spid="8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Структура школьной системы оценки достижения планируемых результатов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357158" y="1397000"/>
          <a:ext cx="857256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/>
          <p:cNvSpPr/>
          <p:nvPr/>
        </p:nvSpPr>
        <p:spPr>
          <a:xfrm>
            <a:off x="3143250" y="4143375"/>
            <a:ext cx="3429000" cy="135731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Самооценка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Взаимооценка</a:t>
            </a:r>
          </a:p>
        </p:txBody>
      </p:sp>
    </p:spTree>
    <p:extLst>
      <p:ext uri="{BB962C8B-B14F-4D97-AF65-F5344CB8AC3E}">
        <p14:creationId xmlns:p14="http://schemas.microsoft.com/office/powerpoint/2010/main" val="351442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072563" cy="7206270"/>
        </p:xfrm>
        <a:graphic>
          <a:graphicData uri="http://schemas.openxmlformats.org/drawingml/2006/table">
            <a:tbl>
              <a:tblPr/>
              <a:tblGrid>
                <a:gridCol w="1500193"/>
                <a:gridCol w="2357414"/>
                <a:gridCol w="1357317"/>
                <a:gridCol w="3857639"/>
              </a:tblGrid>
              <a:tr h="9365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оценивания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и функции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Периодичность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Методы и формы оценки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325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Стартовая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 гр.)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Диагностика готовности к продолжению обучения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Начало учебного года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Диагностические работы; самооценка; собеседование;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- коррекция рабочей программы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1088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Текущая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(2 гр.)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Проверка и оценка уровня усвоения учебной информации, способов действий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Поурочно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Самооценка; критериальная устная и письменная оценка; со 2кл. – балльная оценка;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-  коррекция поурочных планов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1606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тематическая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четвертная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полугодовая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 гр.)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Проверка и оценка учебных достижений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итогам темы, четверти, полугодия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Тематические к/</a:t>
                      </a:r>
                      <a:r>
                        <a:rPr kumimoji="0" lang="ru-RU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работы; </a:t>
                      </a:r>
                      <a:r>
                        <a:rPr kumimoji="0" lang="ru-RU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практич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работы; стандартизированные и нестандартизированные  письменные и устные работы; исследовательские, проектные и творческие работы.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– коррекция КТП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1606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Промежуточная - Годовая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(4 гр.)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Проверка и оценка достижения планируемых результатов обучения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конце учебного года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к/</a:t>
                      </a:r>
                      <a:r>
                        <a:rPr kumimoji="0" lang="ru-RU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работы; </a:t>
                      </a:r>
                      <a:r>
                        <a:rPr kumimoji="0" lang="ru-RU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практич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работы; стандартизированные и нестандартизированные; исследовательские, проектные и творческие работы..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– коррекция планов на </a:t>
                      </a:r>
                      <a:r>
                        <a:rPr kumimoji="0" lang="ru-RU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след.год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1036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Итоговая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(5 гр.)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Проверка и оценка достижения ПР (Планируемых Результатов)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конце образовательного уровня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К/</a:t>
                      </a:r>
                      <a:r>
                        <a:rPr kumimoji="0" lang="ru-RU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 итоговые проверочные работы.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- коррекция рабочей программы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76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img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701"/>
            <a:ext cx="9144000" cy="69598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60223" y="1538883"/>
            <a:ext cx="6519334" cy="341632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Calibri"/>
              </a:rPr>
              <a:t>Организационная, руководящая и управленческая деятельность есть деятельность над деятельностями. И этим она принципиально отличается от, скажем, практической деятельности с природным материалом.</a:t>
            </a:r>
          </a:p>
          <a:p>
            <a:r>
              <a:rPr lang="ru-RU" sz="2400" dirty="0" err="1">
                <a:solidFill>
                  <a:prstClr val="black"/>
                </a:solidFill>
                <a:latin typeface="Calibri"/>
              </a:rPr>
              <a:t>Оргуправленческая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 деятельность, по сути своей,</a:t>
            </a:r>
          </a:p>
          <a:p>
            <a:r>
              <a:rPr lang="ru-RU" sz="2400" dirty="0">
                <a:solidFill>
                  <a:prstClr val="black"/>
                </a:solidFill>
                <a:latin typeface="Calibri"/>
              </a:rPr>
              <a:t>есть деятельность над деятельностями.</a:t>
            </a:r>
          </a:p>
          <a:p>
            <a:r>
              <a:rPr lang="ru-RU" sz="2400" dirty="0">
                <a:solidFill>
                  <a:prstClr val="black"/>
                </a:solidFill>
                <a:latin typeface="Calibri"/>
              </a:rPr>
              <a:t>Г. П. Щедровицкий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16000" y="5420819"/>
            <a:ext cx="7295444" cy="1077218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prstClr val="black"/>
                </a:solidFill>
                <a:latin typeface="Calibri"/>
              </a:rPr>
              <a:t>Управление – сомножитель качества профессиональной деятельности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88271" y="703997"/>
            <a:ext cx="47557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учитель-управленец</a:t>
            </a: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04" y="1546815"/>
            <a:ext cx="1888705" cy="275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8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5750" y="0"/>
            <a:ext cx="8643938" cy="23082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Главный, истинный, соответствующий требованиям ФГОС смысл оценивания – педагогический.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М.М.Поташник</a:t>
            </a:r>
          </a:p>
        </p:txBody>
      </p:sp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285750" y="2551113"/>
            <a:ext cx="8643938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грамотной педагогике нет и не может быть одинаковых рецептов и рекомендаций оценивания, применимого ко всем детям одинаково.</a:t>
            </a:r>
          </a:p>
          <a:p>
            <a:pPr eaLnBrk="1" hangingPunct="1"/>
            <a:r>
              <a:rPr lang="ru-RU" altLang="ru-RU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ребенок по-своему реагирует на процедуру оценивания</a:t>
            </a:r>
            <a:r>
              <a:rPr lang="ru-RU" alt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 eaLnBrk="1" hangingPunct="1"/>
            <a:r>
              <a:rPr lang="ru-RU" alt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М.М.Поташник</a:t>
            </a:r>
          </a:p>
        </p:txBody>
      </p:sp>
    </p:spTree>
    <p:extLst>
      <p:ext uri="{BB962C8B-B14F-4D97-AF65-F5344CB8AC3E}">
        <p14:creationId xmlns:p14="http://schemas.microsoft.com/office/powerpoint/2010/main" val="285239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143000"/>
            <a:ext cx="9144000" cy="5715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Алгоритм действий учителя по оценке результатов образования на основе ФГОС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75" y="1255713"/>
            <a:ext cx="9001125" cy="591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Определить то,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что будет оцениваться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(не репродуктивное воспроизведение, а использование знаний в новой незнакомой ситуации).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Определить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способ оценивания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результатов (отметки, уровневая шкала, баллы или др.)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Определить для себя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качественные характеристики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каждого уровня/балла/отметки, с помощью которых будет производить оценивание.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Провести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начальную диагностику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уровня сформированности каждого результата (метапредметного), чтобы было, с чем сравнивать..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Спроектировать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(спрогнозировать ) минимальный и оптимальный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результаты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Осуществить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текущую оценку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овладения предметными, метапредметными и личностными результатами с обязательным учетом самооценки и взаимооценки учеников.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Определить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причины неуспеваемости и недостижения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спрогнозированных результатов.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Определить направления и перечень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мероприятий по устранению дефицитов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каждого ребенка.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48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14438"/>
            <a:ext cx="9144000" cy="56435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387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Система оценивания в ходе реализация </a:t>
            </a:r>
          </a:p>
          <a:p>
            <a:pPr algn="ctr" eaLnBrk="1" hangingPunct="1"/>
            <a:r>
              <a:rPr lang="ru-RU" altLang="ru-RU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метода поэлементного анализа </a:t>
            </a:r>
            <a:endParaRPr lang="ru-RU" altLang="ru-RU" sz="28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TextBox 2"/>
          <p:cNvSpPr txBox="1">
            <a:spLocks noChangeArrowheads="1"/>
          </p:cNvSpPr>
          <p:nvPr/>
        </p:nvSpPr>
        <p:spPr bwMode="auto">
          <a:xfrm>
            <a:off x="285750" y="1143000"/>
            <a:ext cx="85725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AutoNum type="arabicPeriod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Балльное оценивание итоговых работ на основе критериев, прописанных в спецификациях.</a:t>
            </a:r>
          </a:p>
          <a:p>
            <a:pPr eaLnBrk="1" hangingPunct="1">
              <a:buFontTx/>
              <a:buAutoNum type="arabicPeriod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Оценивание по 5-балльной шкале отметок.</a:t>
            </a:r>
          </a:p>
          <a:p>
            <a:pPr eaLnBrk="1" hangingPunct="1">
              <a:buFontTx/>
              <a:buAutoNum type="arabicPeriod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Самооценка при заполнении индивидуальных карт достижений и при выборе уровня домашнего задания.</a:t>
            </a:r>
          </a:p>
          <a:p>
            <a:pPr eaLnBrk="1" hangingPunct="1">
              <a:buFontTx/>
              <a:buAutoNum type="arabicPeriod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Самооценка и взаимооценка в ходе работы со сверстниками.</a:t>
            </a:r>
          </a:p>
          <a:p>
            <a:pPr eaLnBrk="1" hangingPunct="1">
              <a:buFontTx/>
              <a:buAutoNum type="arabicPeriod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Оценка учителя и самооценка ученика (4/5).</a:t>
            </a:r>
          </a:p>
          <a:p>
            <a:pPr eaLnBrk="1" hangingPunct="1">
              <a:buFontTx/>
              <a:buAutoNum type="arabicPeriod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Оценка «в кредит» - оценка как средство управления завышается или занижается в зависимости от психотипа ученика.</a:t>
            </a:r>
          </a:p>
          <a:p>
            <a:pPr eaLnBrk="1" hangingPunct="1">
              <a:buFontTx/>
              <a:buAutoNum type="arabicPeriod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«Отложенная оценка» - не желая выставлять низкую оценку, учитель дает возможность ученику выполнить задание и ответить на следующем уроке.</a:t>
            </a:r>
          </a:p>
          <a:p>
            <a:pPr eaLnBrk="1" hangingPunct="1">
              <a:buFontTx/>
              <a:buAutoNum type="arabicPeriod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Письменный комментарий к отметке, подчеркивающий достижения.</a:t>
            </a:r>
          </a:p>
          <a:p>
            <a:pPr eaLnBrk="1" hangingPunct="1">
              <a:buFontTx/>
              <a:buAutoNum type="arabicPeriod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Ученик, выступающий в роли учителя получает оценку в зависимости от результата, обычно, положительную. При отсутствии результата неудовлетворительная оценка не выставляется.</a:t>
            </a:r>
          </a:p>
          <a:p>
            <a:pPr eaLnBrk="1" hangingPunct="1">
              <a:buFontTx/>
              <a:buAutoNum type="arabicPeriod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ВАШЕ ТВОРЧЕСТВО!</a:t>
            </a:r>
          </a:p>
        </p:txBody>
      </p:sp>
    </p:spTree>
    <p:extLst>
      <p:ext uri="{BB962C8B-B14F-4D97-AF65-F5344CB8AC3E}">
        <p14:creationId xmlns:p14="http://schemas.microsoft.com/office/powerpoint/2010/main" val="11546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42852"/>
            <a:ext cx="6858048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Требования к результатам освоения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основной образовательной программы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1357298"/>
            <a:ext cx="2286016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ЛИЧНОСТНЫЕ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143240" y="1357298"/>
            <a:ext cx="271464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МЕТАПРЕДМЕТНЫЕ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57950" y="1357298"/>
            <a:ext cx="2571768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ПРЕДМЕТНЫЕ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2071678"/>
            <a:ext cx="2357454" cy="1015663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u="sng" dirty="0" smtClean="0"/>
              <a:t>Самоопределение</a:t>
            </a:r>
            <a:r>
              <a:rPr lang="ru-RU" b="1" dirty="0" smtClean="0"/>
              <a:t>:</a:t>
            </a:r>
          </a:p>
          <a:p>
            <a:r>
              <a:rPr lang="ru-RU" sz="1400" b="1" dirty="0" smtClean="0"/>
              <a:t>Внутренняя позиция</a:t>
            </a:r>
          </a:p>
          <a:p>
            <a:r>
              <a:rPr lang="ru-RU" sz="1400" b="1" dirty="0" smtClean="0"/>
              <a:t>Самоидентификация</a:t>
            </a:r>
          </a:p>
          <a:p>
            <a:r>
              <a:rPr lang="ru-RU" sz="1400" b="1" dirty="0" smtClean="0"/>
              <a:t>Самоуважение Самооценка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3500438"/>
            <a:ext cx="2428892" cy="1200329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u="sng" dirty="0" smtClean="0"/>
              <a:t>Смыслообразование:</a:t>
            </a:r>
          </a:p>
          <a:p>
            <a:r>
              <a:rPr lang="ru-RU" sz="1400" b="1" dirty="0" smtClean="0"/>
              <a:t>Мотивация (учебная, социальная)</a:t>
            </a:r>
          </a:p>
          <a:p>
            <a:r>
              <a:rPr lang="ru-RU" sz="1400" b="1" dirty="0" smtClean="0"/>
              <a:t>Границы собственного «знания» и «незнания»</a:t>
            </a:r>
            <a:endParaRPr lang="ru-RU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4857760"/>
            <a:ext cx="2500330" cy="181588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u="sng" dirty="0" smtClean="0"/>
              <a:t>Ценностная и морально-этическая ориентация:</a:t>
            </a:r>
          </a:p>
          <a:p>
            <a:r>
              <a:rPr lang="ru-RU" sz="1400" b="1" dirty="0" smtClean="0"/>
              <a:t>Ориентация на выполнение морально-нравственных норм</a:t>
            </a:r>
          </a:p>
          <a:p>
            <a:r>
              <a:rPr lang="ru-RU" sz="1400" b="1" dirty="0" smtClean="0"/>
              <a:t>Способность к решению моральных проблем</a:t>
            </a:r>
          </a:p>
          <a:p>
            <a:r>
              <a:rPr lang="ru-RU" sz="1400" b="1" dirty="0" smtClean="0"/>
              <a:t>Оценка своих поступков</a:t>
            </a:r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786050" y="2071678"/>
            <a:ext cx="3357586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Регулятивные:</a:t>
            </a:r>
          </a:p>
          <a:p>
            <a:r>
              <a:rPr lang="ru-RU" sz="1400" b="1" dirty="0" smtClean="0"/>
              <a:t>Управление своей деятельностью</a:t>
            </a:r>
          </a:p>
          <a:p>
            <a:r>
              <a:rPr lang="ru-RU" sz="1400" b="1" dirty="0" smtClean="0"/>
              <a:t>Контроль и коррекция</a:t>
            </a:r>
          </a:p>
          <a:p>
            <a:r>
              <a:rPr lang="ru-RU" sz="1400" b="1" dirty="0" smtClean="0"/>
              <a:t>Инициативность и самостоятельность</a:t>
            </a:r>
            <a:endParaRPr lang="ru-RU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00364" y="3429000"/>
            <a:ext cx="2786082" cy="8002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Коммуникативные:</a:t>
            </a:r>
          </a:p>
          <a:p>
            <a:r>
              <a:rPr lang="ru-RU" sz="1400" b="1" dirty="0" smtClean="0"/>
              <a:t>Речевая деятельность</a:t>
            </a:r>
          </a:p>
          <a:p>
            <a:r>
              <a:rPr lang="ru-RU" sz="1400" b="1" dirty="0" smtClean="0"/>
              <a:t>Навыки сотрудничества</a:t>
            </a:r>
            <a:endParaRPr lang="ru-RU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57488" y="4429132"/>
            <a:ext cx="3286148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Познавательные:</a:t>
            </a:r>
          </a:p>
          <a:p>
            <a:r>
              <a:rPr lang="ru-RU" sz="1400" b="1" dirty="0" smtClean="0"/>
              <a:t>Работа с информацией</a:t>
            </a:r>
          </a:p>
          <a:p>
            <a:r>
              <a:rPr lang="ru-RU" sz="1400" b="1" dirty="0" smtClean="0"/>
              <a:t>Использование знаково-символических средств</a:t>
            </a:r>
          </a:p>
          <a:p>
            <a:r>
              <a:rPr lang="ru-RU" sz="1400" b="1" dirty="0" smtClean="0"/>
              <a:t>Общих схем решения</a:t>
            </a:r>
          </a:p>
          <a:p>
            <a:r>
              <a:rPr lang="ru-RU" sz="1400" b="1" dirty="0" smtClean="0"/>
              <a:t>Выполнение логических операций сравнения, анализа, обобщения, классификации</a:t>
            </a:r>
          </a:p>
          <a:p>
            <a:r>
              <a:rPr lang="ru-RU" sz="1400" b="1" dirty="0" smtClean="0"/>
              <a:t>Установление аналогий</a:t>
            </a:r>
          </a:p>
          <a:p>
            <a:r>
              <a:rPr lang="ru-RU" sz="1400" b="1" dirty="0" smtClean="0"/>
              <a:t>Подведение под понятие</a:t>
            </a:r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572264" y="2071678"/>
            <a:ext cx="207170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Основы системы научных знаний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429388" y="3143248"/>
            <a:ext cx="2428892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Опыт «предметной» деятельности по получению, преобразованию и применению нового знания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500826" y="5357826"/>
            <a:ext cx="242889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Предметные и метапредметные действия с учебным материалом</a:t>
            </a:r>
            <a:endParaRPr lang="ru-RU" b="1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7500958" y="2714620"/>
            <a:ext cx="357190" cy="42862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7572396" y="4929198"/>
            <a:ext cx="357190" cy="42862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7981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36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785794"/>
          <a:ext cx="8572560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  <a:gridCol w="4286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Примерная основная образовательная программа </a:t>
                      </a:r>
                      <a:r>
                        <a:rPr lang="ru-RU" sz="2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начального </a:t>
                      </a:r>
                    </a:p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 образования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(программы содержательного раздела)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Примерная основная образовательная программа </a:t>
                      </a:r>
                      <a:r>
                        <a:rPr lang="ru-RU" sz="2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основного</a:t>
                      </a: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 образования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(программы содержательного раздела)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 формирования УУД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 развития УУД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altLang="ja-JP" sz="2000" b="0" dirty="0" smtClean="0"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Программы отдельных учебных предметов, курсов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altLang="ja-JP" sz="2000" b="0" dirty="0" smtClean="0"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Примерные программы отдельных учебных предметов, курсов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altLang="ja-JP" sz="2000" b="0" dirty="0" smtClean="0"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Программа духовно-нравственного воспитания, развития обучающихся при получении начального общего образования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 развития воспитания и социализации в общеобразовательных организациях</a:t>
                      </a:r>
                      <a:endParaRPr lang="ru-RU" sz="2000" b="0" i="1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altLang="ja-JP" sz="2000" b="0" dirty="0" smtClean="0"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Программа формирования экологической культуры, здорового и безопасного образа жизни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altLang="ja-JP" sz="2000" b="0" dirty="0" smtClean="0"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Программа коррекционной работы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 коррекционной работы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28662" y="214290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ПРЕЕМСТВЕННОСТЬ ООП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25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571480"/>
          <a:ext cx="8072494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6247"/>
                <a:gridCol w="4036247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Вариативные части ООП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НОО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ООО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Пояснительная записка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Пояснительная записка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 учебных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предметов, курсов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 учебных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предметов, курсов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Учебный план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Учебный план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внеурочной деятельности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внеурочной деятельности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 духовно-нравственного воспитания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развития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 воспитани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я и социализации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 коррекционной работы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 коррекционной работы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Условия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реализации программы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Условия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реализации программы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54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38" y="357188"/>
            <a:ext cx="8001000" cy="646112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714348" y="1397000"/>
          <a:ext cx="764386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571500" y="5857875"/>
            <a:ext cx="8143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Выноска со стрелкой вверх 4"/>
          <p:cNvSpPr/>
          <p:nvPr/>
        </p:nvSpPr>
        <p:spPr>
          <a:xfrm>
            <a:off x="857250" y="5572125"/>
            <a:ext cx="7858125" cy="1000125"/>
          </a:xfrm>
          <a:prstGeom prst="upArrowCallou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Предметные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984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071813" y="285750"/>
            <a:ext cx="3071812" cy="157003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Универсальные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Учебные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Действия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57438" y="2714625"/>
            <a:ext cx="4214812" cy="584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Умение учиться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1625" y="4214813"/>
            <a:ext cx="6072188" cy="584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Учебная самостоятельность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0125" y="5643563"/>
            <a:ext cx="7215188" cy="107791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Система оценки достижения планируемых результатов</a:t>
            </a:r>
          </a:p>
        </p:txBody>
      </p:sp>
      <p:sp>
        <p:nvSpPr>
          <p:cNvPr id="6" name="Двойная стрелка влево/вправо 5"/>
          <p:cNvSpPr/>
          <p:nvPr/>
        </p:nvSpPr>
        <p:spPr>
          <a:xfrm rot="16200000">
            <a:off x="4250532" y="2035968"/>
            <a:ext cx="857250" cy="500063"/>
          </a:xfrm>
          <a:prstGeom prst="left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Двойная стрелка влево/вправо 6"/>
          <p:cNvSpPr/>
          <p:nvPr/>
        </p:nvSpPr>
        <p:spPr>
          <a:xfrm rot="16200000">
            <a:off x="4393407" y="4964906"/>
            <a:ext cx="857250" cy="500063"/>
          </a:xfrm>
          <a:prstGeom prst="left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Двойная стрелка влево/вправо 7"/>
          <p:cNvSpPr/>
          <p:nvPr/>
        </p:nvSpPr>
        <p:spPr>
          <a:xfrm rot="16200000">
            <a:off x="4286250" y="3500438"/>
            <a:ext cx="928688" cy="500062"/>
          </a:xfrm>
          <a:prstGeom prst="left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75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2750" y="1752600"/>
            <a:ext cx="2640013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Начальная школа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52788" y="1752600"/>
            <a:ext cx="2640012" cy="4619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Основная школа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2750" y="3265488"/>
            <a:ext cx="2640013" cy="12001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формирования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УУД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52788" y="3265488"/>
            <a:ext cx="2640012" cy="1200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УУД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92825" y="1752600"/>
            <a:ext cx="2640013" cy="461963"/>
          </a:xfrm>
          <a:prstGeom prst="rect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Старшая школа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92825" y="3265488"/>
            <a:ext cx="2640013" cy="1200150"/>
          </a:xfrm>
          <a:prstGeom prst="rect">
            <a:avLst/>
          </a:prstGeom>
          <a:solidFill>
            <a:srgbClr val="00CC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УУД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2750" y="5005388"/>
            <a:ext cx="2640013" cy="8302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«Учить ученика учиться»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52788" y="4821238"/>
            <a:ext cx="2640012" cy="1200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«Учить ученика учиться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общении»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92825" y="4821238"/>
            <a:ext cx="2640013" cy="1200150"/>
          </a:xfrm>
          <a:prstGeom prst="rect">
            <a:avLst/>
          </a:prstGeom>
          <a:solidFill>
            <a:srgbClr val="00CC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«Учить ученика учиться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самостоятельно»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Основная цель в развитии УУД</a:t>
            </a:r>
            <a:b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каждой из 3-х ступеней образования</a:t>
            </a: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1625600" y="2492375"/>
            <a:ext cx="214313" cy="500063"/>
          </a:xfrm>
          <a:prstGeom prst="downArrow">
            <a:avLst>
              <a:gd name="adj1" fmla="val 50000"/>
              <a:gd name="adj2" fmla="val 572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4465638" y="2492375"/>
            <a:ext cx="214312" cy="500063"/>
          </a:xfrm>
          <a:prstGeom prst="downArrow">
            <a:avLst>
              <a:gd name="adj1" fmla="val 50000"/>
              <a:gd name="adj2" fmla="val 572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7305675" y="2492375"/>
            <a:ext cx="214313" cy="500063"/>
          </a:xfrm>
          <a:prstGeom prst="downArrow">
            <a:avLst>
              <a:gd name="adj1" fmla="val 50000"/>
              <a:gd name="adj2" fmla="val 572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05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 dirty="0" smtClean="0">
                <a:solidFill>
                  <a:schemeClr val="tx2">
                    <a:lumMod val="90000"/>
                  </a:schemeClr>
                </a:solidFill>
                <a:latin typeface="Bookman Old Style" pitchFamily="18" charset="0"/>
              </a:rPr>
              <a:t>«Выпускник научится» </a:t>
            </a:r>
            <a:r>
              <a:rPr lang="ru-RU" sz="3200" dirty="0" smtClean="0">
                <a:latin typeface="Bookman Old Style" pitchFamily="18" charset="0"/>
              </a:rPr>
              <a:t>-</a:t>
            </a:r>
          </a:p>
          <a:p>
            <a:pPr algn="ctr"/>
            <a:r>
              <a:rPr lang="ru-RU" sz="3200" dirty="0" smtClean="0">
                <a:latin typeface="Bookman Old Style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Bookman Old Style" pitchFamily="18" charset="0"/>
              </a:rPr>
              <a:t>опорная система знаний – уровень </a:t>
            </a:r>
            <a:endParaRPr lang="ru-RU" sz="3200" dirty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Bookman Old Style" pitchFamily="18" charset="0"/>
              </a:rPr>
              <a:t>• </a:t>
            </a:r>
            <a:r>
              <a:rPr lang="ru-RU" sz="3200" i="1" u="sng" dirty="0">
                <a:solidFill>
                  <a:srgbClr val="FF0000"/>
                </a:solidFill>
                <a:latin typeface="Bookman Old Style" pitchFamily="18" charset="0"/>
              </a:rPr>
              <a:t>актуального развития</a:t>
            </a:r>
            <a:r>
              <a:rPr lang="ru-RU" sz="2000" i="1" dirty="0" smtClean="0">
                <a:solidFill>
                  <a:srgbClr val="FF0000"/>
                </a:solidFill>
                <a:latin typeface="Bookman Old Style" pitchFamily="18" charset="0"/>
              </a:rPr>
              <a:t>,</a:t>
            </a:r>
          </a:p>
          <a:p>
            <a:r>
              <a:rPr lang="ru-RU" sz="2000" i="1" dirty="0" smtClean="0">
                <a:latin typeface="Bookman Old Style" pitchFamily="18" charset="0"/>
              </a:rPr>
              <a:t> </a:t>
            </a:r>
            <a:r>
              <a:rPr lang="ru-RU" sz="2400" i="1" dirty="0">
                <a:solidFill>
                  <a:srgbClr val="002060"/>
                </a:solidFill>
                <a:latin typeface="Bookman Old Style" pitchFamily="18" charset="0"/>
              </a:rPr>
              <a:t>т. е. на уровне </a:t>
            </a:r>
            <a:r>
              <a:rPr lang="ru-RU" sz="2400" i="1" dirty="0" smtClean="0">
                <a:solidFill>
                  <a:srgbClr val="002060"/>
                </a:solidFill>
                <a:latin typeface="Bookman Old Style" pitchFamily="18" charset="0"/>
              </a:rPr>
              <a:t>актуальных 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действий</a:t>
            </a:r>
            <a:r>
              <a:rPr lang="ru-RU" sz="2400" dirty="0">
                <a:solidFill>
                  <a:srgbClr val="002060"/>
                </a:solidFill>
                <a:latin typeface="Bookman Old Style" pitchFamily="18" charset="0"/>
              </a:rPr>
              <a:t>, задающих границы исполнительской 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компетенции учащегося </a:t>
            </a:r>
            <a:r>
              <a:rPr lang="ru-RU" sz="2400" dirty="0">
                <a:solidFill>
                  <a:srgbClr val="002060"/>
                </a:solidFill>
                <a:latin typeface="Bookman Old Style" pitchFamily="18" charset="0"/>
              </a:rPr>
              <a:t>(иначе говоря, на уровне действий, хорошо 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освоенных </a:t>
            </a:r>
            <a:r>
              <a:rPr lang="ru-RU" sz="2400" dirty="0">
                <a:solidFill>
                  <a:srgbClr val="002060"/>
                </a:solidFill>
                <a:latin typeface="Bookman Old Style" pitchFamily="18" charset="0"/>
              </a:rPr>
              <a:t>и выполняемых практически автоматически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);</a:t>
            </a:r>
            <a:endParaRPr lang="ru-RU" sz="20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r>
              <a:rPr lang="ru-RU" sz="4400" i="1" dirty="0" smtClean="0">
                <a:solidFill>
                  <a:schemeClr val="tx2">
                    <a:lumMod val="90000"/>
                  </a:schemeClr>
                </a:solidFill>
                <a:latin typeface="Bookman Old Style" pitchFamily="18" charset="0"/>
              </a:rPr>
              <a:t>«Выпускник получит возможность научиться» </a:t>
            </a:r>
            <a:endParaRPr lang="ru-RU" sz="3200" dirty="0" smtClean="0">
              <a:latin typeface="Bookman Old Style" pitchFamily="18" charset="0"/>
            </a:endParaRP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Bookman Old Style" pitchFamily="18" charset="0"/>
              </a:rPr>
              <a:t>знания повышенного уровня – уровень </a:t>
            </a:r>
            <a:endParaRPr lang="ru-RU" sz="3200" dirty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Bookman Old Style" pitchFamily="18" charset="0"/>
              </a:rPr>
              <a:t>• </a:t>
            </a:r>
            <a:r>
              <a:rPr lang="ru-RU" sz="2800" i="1" u="sng" dirty="0">
                <a:solidFill>
                  <a:srgbClr val="FF0000"/>
                </a:solidFill>
                <a:latin typeface="Bookman Old Style" pitchFamily="18" charset="0"/>
              </a:rPr>
              <a:t>зоны ближайшего развития</a:t>
            </a:r>
            <a:r>
              <a:rPr lang="ru-RU" sz="2000" i="1" dirty="0">
                <a:solidFill>
                  <a:srgbClr val="FF0000"/>
                </a:solidFill>
                <a:latin typeface="Bookman Old Style" pitchFamily="18" charset="0"/>
              </a:rPr>
              <a:t>, </a:t>
            </a:r>
            <a:endParaRPr lang="ru-RU" sz="2000" i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r>
              <a:rPr lang="ru-RU" sz="2400" i="1" dirty="0" smtClean="0">
                <a:solidFill>
                  <a:srgbClr val="002060"/>
                </a:solidFill>
                <a:latin typeface="Bookman Old Style" pitchFamily="18" charset="0"/>
              </a:rPr>
              <a:t>т</a:t>
            </a:r>
            <a:r>
              <a:rPr lang="ru-RU" sz="2400" i="1" dirty="0">
                <a:solidFill>
                  <a:srgbClr val="002060"/>
                </a:solidFill>
                <a:latin typeface="Bookman Old Style" pitchFamily="18" charset="0"/>
              </a:rPr>
              <a:t>. е. на уровне «</a:t>
            </a:r>
            <a:r>
              <a:rPr lang="ru-RU" sz="2400" i="1" dirty="0" smtClean="0">
                <a:solidFill>
                  <a:srgbClr val="002060"/>
                </a:solidFill>
                <a:latin typeface="Bookman Old Style" pitchFamily="18" charset="0"/>
              </a:rPr>
              <a:t>перспектив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ных </a:t>
            </a:r>
            <a:r>
              <a:rPr lang="ru-RU" sz="2400" dirty="0">
                <a:solidFill>
                  <a:srgbClr val="002060"/>
                </a:solidFill>
                <a:latin typeface="Bookman Old Style" pitchFamily="18" charset="0"/>
              </a:rPr>
              <a:t>действий», находящихся еще на стадии формирования и 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выполняемых </a:t>
            </a:r>
            <a:r>
              <a:rPr lang="ru-RU" sz="2400" dirty="0">
                <a:solidFill>
                  <a:srgbClr val="002060"/>
                </a:solidFill>
                <a:latin typeface="Bookman Old Style" pitchFamily="18" charset="0"/>
              </a:rPr>
              <a:t>в сотрудничестве с 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учителем и сверстниками.</a:t>
            </a:r>
            <a:endParaRPr lang="ru-RU" sz="2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85720" y="3214686"/>
            <a:ext cx="857256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08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 descr="img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985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7556" y="1956349"/>
            <a:ext cx="8636000" cy="2308324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prstClr val="black"/>
                </a:solidFill>
                <a:latin typeface="Calibri"/>
              </a:rPr>
              <a:t>Грамотно выстроенное управление обладает дидактическим потенциалом </a:t>
            </a:r>
            <a:endParaRPr lang="ru-RU" sz="3600" dirty="0" smtClean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ru-RU" sz="3600" dirty="0" smtClean="0">
                <a:solidFill>
                  <a:prstClr val="black"/>
                </a:solidFill>
                <a:latin typeface="Calibri"/>
              </a:rPr>
              <a:t>на </a:t>
            </a:r>
            <a:r>
              <a:rPr lang="ru-RU" sz="3600" dirty="0">
                <a:solidFill>
                  <a:prstClr val="black"/>
                </a:solidFill>
                <a:latin typeface="Calibri"/>
              </a:rPr>
              <a:t>любом уровне внутришкольного управления.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58347" y="1031332"/>
            <a:ext cx="7785653" cy="461665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ДИДАКТИЧЕСКИЙ ПОТЕНЦИАЛ УПРАВЛЕНИЯ</a:t>
            </a:r>
            <a:endParaRPr lang="ru-RU" sz="2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8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556" y="4459702"/>
            <a:ext cx="8636000" cy="1754327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800000"/>
                </a:solidFill>
                <a:latin typeface="Calibri"/>
              </a:rPr>
              <a:t>Если учитель правильно управляет – </a:t>
            </a:r>
          </a:p>
          <a:p>
            <a:pPr algn="ctr"/>
            <a:r>
              <a:rPr lang="ru-RU" sz="3600" b="1" i="1" dirty="0" smtClean="0">
                <a:solidFill>
                  <a:srgbClr val="800000"/>
                </a:solidFill>
                <a:latin typeface="Calibri"/>
              </a:rPr>
              <a:t>он одновременно и воспитывает, и обучает и развивает ученика.</a:t>
            </a:r>
            <a:endParaRPr lang="ru-RU" sz="3600" b="1" i="1" dirty="0">
              <a:solidFill>
                <a:srgbClr val="8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085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Личностные результаты освоения основной образовательной</a:t>
            </a:r>
            <a:br>
              <a:rPr lang="ru-RU" sz="2000" b="1" dirty="0" smtClean="0"/>
            </a:br>
            <a:r>
              <a:rPr lang="ru-RU" sz="2000" b="1" dirty="0" smtClean="0"/>
              <a:t> программы  должны отражать: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251520" y="764704"/>
          <a:ext cx="8712968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3528" y="2060848"/>
            <a:ext cx="1101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ФГОС НОО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1844824"/>
            <a:ext cx="1109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ФГОС ООО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6176" y="1628800"/>
            <a:ext cx="1082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ФГОС СОО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 rot="21443901">
            <a:off x="-540568" y="0"/>
            <a:ext cx="2484784" cy="1196752"/>
          </a:xfrm>
          <a:prstGeom prst="roundRect">
            <a:avLst>
              <a:gd name="adj" fmla="val 3651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isometricOffAxis2Righ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Преемственность и развитие, баланс целей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6375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51520" y="764704"/>
          <a:ext cx="8712968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259632" y="-3154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r>
              <a:rPr lang="ru-RU" sz="2000" b="1" dirty="0" err="1" smtClean="0"/>
              <a:t>Метапредметные</a:t>
            </a:r>
            <a:r>
              <a:rPr lang="ru-RU" sz="2000" b="1" dirty="0" smtClean="0"/>
              <a:t>  результаты освоения основной образовательной </a:t>
            </a:r>
            <a:br>
              <a:rPr lang="ru-RU" sz="2000" b="1" dirty="0" smtClean="0"/>
            </a:br>
            <a:r>
              <a:rPr lang="ru-RU" sz="2000" b="1" dirty="0" smtClean="0"/>
              <a:t>программы  должны отражать: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-540568" y="0"/>
            <a:ext cx="2484784" cy="119675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isometricOffAxis2Righ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Преемственность и развитие, баланс целей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2132856"/>
            <a:ext cx="1214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ФГОС НОО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840" y="1556792"/>
            <a:ext cx="1222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ФГОС ООО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4168" y="836712"/>
            <a:ext cx="1193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ФГОС СОО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05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908720"/>
            <a:ext cx="77394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Управлять можно только процессами или объектами </a:t>
            </a:r>
            <a:endParaRPr lang="ru-RU" dirty="0"/>
          </a:p>
          <a:p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(но тоже через процессы, происходящими с объектами</a:t>
            </a: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…)</a:t>
            </a:r>
            <a:endParaRPr lang="ru-RU" dirty="0"/>
          </a:p>
          <a:p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Управлять человеком </a:t>
            </a:r>
            <a:r>
              <a:rPr lang="ru-RU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невозможно  - 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можно только создавать условия  для того, чтобы  этот человек  произвел требуемые действия, мыслительные или материальные.</a:t>
            </a:r>
            <a:endParaRPr lang="ru-RU" dirty="0"/>
          </a:p>
          <a:p>
            <a:r>
              <a:rPr lang="ru-RU" dirty="0"/>
              <a:t> </a:t>
            </a:r>
          </a:p>
        </p:txBody>
      </p:sp>
      <p:pic>
        <p:nvPicPr>
          <p:cNvPr id="5" name="Рисунок 4" descr="C:\Users\ЧСОШ\AppData\Local\Microsoft\Windows\Temporary Internet Files\Content.Word\20150916_13263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663046"/>
            <a:ext cx="7595456" cy="3286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147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img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985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" y="2262148"/>
            <a:ext cx="9143999" cy="452431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Calibri"/>
              </a:rPr>
              <a:t>«… </a:t>
            </a:r>
          </a:p>
          <a:p>
            <a:pPr algn="r"/>
            <a:r>
              <a:rPr lang="ru-RU" sz="2400" b="1" dirty="0">
                <a:solidFill>
                  <a:prstClr val="black"/>
                </a:solidFill>
                <a:latin typeface="Calibri"/>
              </a:rPr>
              <a:t>1. Приступая к работе над проектированием учебной темы, </a:t>
            </a:r>
            <a:r>
              <a:rPr lang="ru-RU" sz="2400" b="1" u="sng" dirty="0">
                <a:solidFill>
                  <a:srgbClr val="800000"/>
                </a:solidFill>
                <a:latin typeface="Calibri"/>
              </a:rPr>
              <a:t>сначала определите, каких результатов  должен достичь ученик</a:t>
            </a:r>
            <a:r>
              <a:rPr lang="ru-RU" sz="2400" b="1" dirty="0">
                <a:solidFill>
                  <a:prstClr val="black"/>
                </a:solidFill>
                <a:latin typeface="Calibri"/>
              </a:rPr>
              <a:t>.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algn="r"/>
            <a:r>
              <a:rPr lang="ru-RU" sz="2400" b="1" i="1" dirty="0">
                <a:solidFill>
                  <a:prstClr val="black"/>
                </a:solidFill>
                <a:latin typeface="Calibri"/>
              </a:rPr>
              <a:t> </a:t>
            </a:r>
            <a:endParaRPr lang="ru-RU" sz="2400" dirty="0">
              <a:solidFill>
                <a:prstClr val="black"/>
              </a:solidFill>
              <a:latin typeface="Calibri"/>
            </a:endParaRPr>
          </a:p>
          <a:p>
            <a:pPr algn="r"/>
            <a:r>
              <a:rPr lang="ru-RU" sz="2400" b="1" dirty="0">
                <a:solidFill>
                  <a:prstClr val="black"/>
                </a:solidFill>
                <a:latin typeface="Calibri"/>
              </a:rPr>
              <a:t>2. Учебные цели темы для ученика должны быть прописаны  </a:t>
            </a:r>
            <a:r>
              <a:rPr lang="ru-RU" sz="2400" b="1" u="sng" dirty="0">
                <a:solidFill>
                  <a:srgbClr val="800000"/>
                </a:solidFill>
                <a:latin typeface="Calibri"/>
              </a:rPr>
              <a:t>диагностично и операционально</a:t>
            </a:r>
            <a:r>
              <a:rPr lang="ru-RU" sz="2400" b="1" dirty="0">
                <a:solidFill>
                  <a:prstClr val="black"/>
                </a:solidFill>
                <a:latin typeface="Calibri"/>
              </a:rPr>
              <a:t>.  </a:t>
            </a:r>
          </a:p>
          <a:p>
            <a:pPr algn="r"/>
            <a:endParaRPr lang="ru-RU" sz="2400" b="1" dirty="0">
              <a:solidFill>
                <a:prstClr val="black"/>
              </a:solidFill>
              <a:latin typeface="Calibri"/>
            </a:endParaRPr>
          </a:p>
          <a:p>
            <a:pPr algn="r"/>
            <a:r>
              <a:rPr lang="ru-RU" sz="2400" b="1" dirty="0">
                <a:solidFill>
                  <a:prstClr val="black"/>
                </a:solidFill>
                <a:latin typeface="Calibri"/>
              </a:rPr>
              <a:t>3. Учебные цели должны быть представлены ученику на первом же уроке и сопровождать его в течение всей работы над темой. </a:t>
            </a:r>
            <a:r>
              <a:rPr lang="ru-RU" sz="2400" b="1" i="1" dirty="0">
                <a:solidFill>
                  <a:prstClr val="black"/>
                </a:solidFill>
                <a:latin typeface="Calibri"/>
              </a:rPr>
              <a:t>Лучше всего</a:t>
            </a:r>
            <a:r>
              <a:rPr lang="ru-RU" sz="24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400" b="1" i="1" dirty="0">
                <a:solidFill>
                  <a:prstClr val="black"/>
                </a:solidFill>
                <a:latin typeface="Calibri"/>
              </a:rPr>
              <a:t>если эти цели будут для ученика результатом коллективной  и/или его индивидуальной работы ( например, если ученик готовится к сдаче экзамена в ВУЗ по биологии).</a:t>
            </a:r>
            <a:endParaRPr lang="ru-RU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5000" y="689651"/>
            <a:ext cx="6491111" cy="156966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Calibri"/>
              </a:rPr>
              <a:t>Сформулированы правила – рекомендации,  использование которых позволит учителю оптимизировать подготовку к урокам,  действуя по законам управления</a:t>
            </a:r>
          </a:p>
        </p:txBody>
      </p:sp>
      <p:pic>
        <p:nvPicPr>
          <p:cNvPr id="4" name="Picture 2" descr="D:\Все мамины документы\13. Фотоальбомы\кафедра УОС\ФПК ППРО УОС\8324624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556" y="1"/>
            <a:ext cx="1834443" cy="225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74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img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985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20889" y="766596"/>
            <a:ext cx="6688668" cy="1938992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prstClr val="black"/>
                </a:solidFill>
                <a:latin typeface="Calibri"/>
              </a:rPr>
              <a:t>4. На основе «целеполагания  ученика» сконструируйте  структуру и содержание окончательной диагностики по теме: </a:t>
            </a:r>
            <a:r>
              <a:rPr lang="ru-RU" sz="2400" b="1" u="sng" dirty="0">
                <a:solidFill>
                  <a:srgbClr val="800000"/>
                </a:solidFill>
                <a:latin typeface="Calibri"/>
              </a:rPr>
              <a:t>каждая поставленная цель должна быть проверена в зачетной работе</a:t>
            </a:r>
            <a:endParaRPr lang="ru-RU" sz="2400" u="sng" dirty="0">
              <a:solidFill>
                <a:srgbClr val="800000"/>
              </a:solidFill>
              <a:latin typeface="Calibri"/>
            </a:endParaRPr>
          </a:p>
        </p:txBody>
      </p:sp>
      <p:pic>
        <p:nvPicPr>
          <p:cNvPr id="3" name="Picture 2" descr="D:\Все мамины документы\13. Фотоальбомы\кафедра УОС\ФПК ППРО УОС\8324624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557" y="446278"/>
            <a:ext cx="1834443" cy="225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5779" y="2959588"/>
            <a:ext cx="8692443" cy="3785652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Calibri"/>
              </a:rPr>
              <a:t>«…  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Любая деятельность учителя на уроках должна и планироваться, и соответственно, организовываться и анализироваться как социальный проект. </a:t>
            </a:r>
          </a:p>
          <a:p>
            <a:r>
              <a:rPr lang="ru-RU" sz="2400" dirty="0">
                <a:solidFill>
                  <a:prstClr val="black"/>
                </a:solidFill>
                <a:latin typeface="Calibri"/>
              </a:rPr>
              <a:t>      В любом социальном проекте структура целей для организатора этого проекта должна отражать  человека  в системе его деятельности</a:t>
            </a:r>
            <a:r>
              <a:rPr lang="ru-RU" sz="2400" b="1" dirty="0">
                <a:solidFill>
                  <a:prstClr val="black"/>
                </a:solidFill>
                <a:latin typeface="Calibri"/>
              </a:rPr>
              <a:t>. </a:t>
            </a:r>
            <a:r>
              <a:rPr lang="ru-RU" sz="2400" b="1" dirty="0">
                <a:solidFill>
                  <a:srgbClr val="800000"/>
                </a:solidFill>
                <a:latin typeface="Calibri"/>
              </a:rPr>
              <a:t>Триединая дидактическая цель  учебной  деятельности как достижение российской педагогической науки была и остаётся обязательным условием деятельности учителя, определяя </a:t>
            </a:r>
            <a:r>
              <a:rPr lang="ru-RU" sz="2400" b="1" i="1" u="sng" dirty="0">
                <a:solidFill>
                  <a:srgbClr val="FF0000"/>
                </a:solidFill>
                <a:latin typeface="Calibri"/>
              </a:rPr>
              <a:t>структуру содержания целеполагания для учителя. </a:t>
            </a:r>
          </a:p>
        </p:txBody>
      </p:sp>
    </p:spTree>
    <p:extLst>
      <p:ext uri="{BB962C8B-B14F-4D97-AF65-F5344CB8AC3E}">
        <p14:creationId xmlns:p14="http://schemas.microsoft.com/office/powerpoint/2010/main" val="36585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0"/>
            <a:ext cx="4214812" cy="46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Admin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571750"/>
            <a:ext cx="4286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4286250" y="357188"/>
            <a:ext cx="4643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ЧЕМ МЫ УПРАВЛЯЕМ?</a:t>
            </a:r>
          </a:p>
        </p:txBody>
      </p:sp>
    </p:spTree>
    <p:extLst>
      <p:ext uri="{BB962C8B-B14F-4D97-AF65-F5344CB8AC3E}">
        <p14:creationId xmlns:p14="http://schemas.microsoft.com/office/powerpoint/2010/main" val="145400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838" y="1225550"/>
            <a:ext cx="8351837" cy="5262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342900" indent="-342900">
              <a:buFont typeface="Wingdings" charset="2"/>
              <a:buChar char="q"/>
              <a:defRPr/>
            </a:pPr>
            <a:r>
              <a:rPr lang="ru-RU" sz="2400" dirty="0">
                <a:solidFill>
                  <a:prstClr val="black"/>
                </a:solidFill>
                <a:latin typeface="Calibri"/>
                <a:ea typeface="Arial" charset="0"/>
                <a:cs typeface="Arial" charset="0"/>
              </a:rPr>
              <a:t>сначала – </a:t>
            </a:r>
            <a:r>
              <a:rPr lang="ru-RU" sz="2400" b="1" u="sng" dirty="0">
                <a:solidFill>
                  <a:prstClr val="black"/>
                </a:solidFill>
                <a:latin typeface="Calibri"/>
                <a:ea typeface="Arial" charset="0"/>
                <a:cs typeface="Arial" charset="0"/>
              </a:rPr>
              <a:t>КОГО учим </a:t>
            </a:r>
            <a:r>
              <a:rPr lang="ru-RU" sz="2400" dirty="0">
                <a:solidFill>
                  <a:prstClr val="black"/>
                </a:solidFill>
                <a:latin typeface="Calibri"/>
                <a:ea typeface="Arial" charset="0"/>
                <a:cs typeface="Arial" charset="0"/>
              </a:rPr>
              <a:t>(определяем особенности детей, которые необходимо учесть и/или развивать), </a:t>
            </a:r>
          </a:p>
          <a:p>
            <a:pPr>
              <a:defRPr/>
            </a:pPr>
            <a:endParaRPr lang="ru-RU" sz="2400" b="1" dirty="0">
              <a:solidFill>
                <a:prstClr val="black"/>
              </a:solidFill>
              <a:latin typeface="Calibri"/>
              <a:ea typeface="Arial" charset="0"/>
              <a:cs typeface="Arial" charset="0"/>
            </a:endParaRPr>
          </a:p>
          <a:p>
            <a:pPr marL="342900" indent="-342900">
              <a:buFont typeface="Wingdings" charset="2"/>
              <a:buChar char="q"/>
              <a:defRPr/>
            </a:pPr>
            <a:r>
              <a:rPr lang="ru-RU" sz="2400" dirty="0">
                <a:solidFill>
                  <a:prstClr val="black"/>
                </a:solidFill>
                <a:latin typeface="Calibri"/>
                <a:ea typeface="Arial" charset="0"/>
                <a:cs typeface="Arial" charset="0"/>
              </a:rPr>
              <a:t>затем </a:t>
            </a:r>
            <a:r>
              <a:rPr lang="ru-RU" sz="2400" b="1" dirty="0">
                <a:solidFill>
                  <a:prstClr val="black"/>
                </a:solidFill>
                <a:latin typeface="Calibri"/>
                <a:ea typeface="Arial" charset="0"/>
                <a:cs typeface="Arial" charset="0"/>
              </a:rPr>
              <a:t>— </a:t>
            </a:r>
            <a:r>
              <a:rPr lang="ru-RU" sz="2400" b="1" u="sng" dirty="0">
                <a:solidFill>
                  <a:prstClr val="black"/>
                </a:solidFill>
                <a:latin typeface="Calibri"/>
                <a:ea typeface="Arial" charset="0"/>
                <a:cs typeface="Arial" charset="0"/>
              </a:rPr>
              <a:t>ЧЕМУ у</a:t>
            </a:r>
            <a:r>
              <a:rPr lang="ru-RU" sz="2400" u="sng" dirty="0">
                <a:solidFill>
                  <a:prstClr val="black"/>
                </a:solidFill>
                <a:latin typeface="Calibri"/>
                <a:ea typeface="Arial" charset="0"/>
                <a:cs typeface="Arial" charset="0"/>
              </a:rPr>
              <a:t>чим </a:t>
            </a:r>
            <a:r>
              <a:rPr lang="ru-RU" sz="2400" dirty="0">
                <a:solidFill>
                  <a:prstClr val="black"/>
                </a:solidFill>
                <a:latin typeface="Calibri"/>
                <a:ea typeface="Arial" charset="0"/>
                <a:cs typeface="Arial" charset="0"/>
              </a:rPr>
              <a:t>(отбираем и структурируем предметное содержание в зависимости </a:t>
            </a:r>
            <a:r>
              <a:rPr lang="ru-RU" sz="2400" b="1" dirty="0">
                <a:solidFill>
                  <a:srgbClr val="FF0000"/>
                </a:solidFill>
                <a:latin typeface="Calibri"/>
                <a:ea typeface="Arial" charset="0"/>
                <a:cs typeface="Arial" charset="0"/>
              </a:rPr>
              <a:t>от требований ФГОС и данных по детям</a:t>
            </a:r>
            <a:r>
              <a:rPr lang="ru-RU" sz="2400" dirty="0">
                <a:solidFill>
                  <a:prstClr val="black"/>
                </a:solidFill>
                <a:latin typeface="Calibri"/>
                <a:ea typeface="Arial" charset="0"/>
                <a:cs typeface="Arial" charset="0"/>
              </a:rPr>
              <a:t>), </a:t>
            </a:r>
          </a:p>
          <a:p>
            <a:pPr>
              <a:defRPr/>
            </a:pPr>
            <a:endParaRPr lang="ru-RU" sz="2400" dirty="0">
              <a:solidFill>
                <a:prstClr val="black"/>
              </a:solidFill>
              <a:latin typeface="Calibri"/>
              <a:ea typeface="Arial" charset="0"/>
              <a:cs typeface="Arial" charset="0"/>
            </a:endParaRPr>
          </a:p>
          <a:p>
            <a:pPr marL="342900" indent="-342900">
              <a:buFont typeface="Wingdings" charset="2"/>
              <a:buChar char="q"/>
              <a:defRPr/>
            </a:pPr>
            <a:r>
              <a:rPr lang="ru-RU" sz="2400" dirty="0">
                <a:solidFill>
                  <a:prstClr val="black"/>
                </a:solidFill>
                <a:latin typeface="Calibri"/>
                <a:ea typeface="Arial" charset="0"/>
                <a:cs typeface="Arial" charset="0"/>
              </a:rPr>
              <a:t>а уже потом, исходя из двух первых ответов, формируем информационно-дидактическое сопровождение учебной деятельности ученика, отвечая на вопрос: </a:t>
            </a:r>
            <a:r>
              <a:rPr lang="ru-RU" sz="2400" b="1" u="sng" dirty="0">
                <a:solidFill>
                  <a:prstClr val="black"/>
                </a:solidFill>
                <a:latin typeface="Calibri"/>
                <a:ea typeface="Arial" charset="0"/>
                <a:cs typeface="Arial" charset="0"/>
              </a:rPr>
              <a:t>КАК учим </a:t>
            </a:r>
            <a:r>
              <a:rPr lang="ru-RU" sz="2400" dirty="0">
                <a:solidFill>
                  <a:prstClr val="black"/>
                </a:solidFill>
                <a:latin typeface="Calibri"/>
                <a:ea typeface="Arial" charset="0"/>
                <a:cs typeface="Arial" charset="0"/>
              </a:rPr>
              <a:t>(«заворачиваем» выбранное и структурированное по предметным основаниям содержание в соответствующие формы и виды учебной деятельности ученика, соотнеся их с особенностями детей и требованиями ФГОС).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81225" y="146050"/>
            <a:ext cx="586105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prstClr val="black"/>
                </a:solidFill>
                <a:latin typeface="Calibri"/>
                <a:ea typeface="Arial" charset="0"/>
                <a:cs typeface="Arial" charset="0"/>
              </a:rPr>
              <a:t>Управленческий алгоритм </a:t>
            </a:r>
            <a:r>
              <a:rPr lang="ru-RU" sz="2800" b="1" dirty="0">
                <a:solidFill>
                  <a:prstClr val="black"/>
                </a:solidFill>
                <a:latin typeface="Calibri"/>
                <a:ea typeface="Arial" charset="0"/>
                <a:cs typeface="Arial" charset="0"/>
              </a:rPr>
              <a:t>деятельности учителя</a:t>
            </a:r>
          </a:p>
        </p:txBody>
      </p:sp>
    </p:spTree>
    <p:extLst>
      <p:ext uri="{BB962C8B-B14F-4D97-AF65-F5344CB8AC3E}">
        <p14:creationId xmlns:p14="http://schemas.microsoft.com/office/powerpoint/2010/main" val="193839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7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1715</TotalTime>
  <Words>2538</Words>
  <Application>Microsoft Office PowerPoint</Application>
  <PresentationFormat>Экран (4:3)</PresentationFormat>
  <Paragraphs>487</Paragraphs>
  <Slides>52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52</vt:i4>
      </vt:variant>
    </vt:vector>
  </HeadingPairs>
  <TitlesOfParts>
    <vt:vector size="56" baseType="lpstr">
      <vt:lpstr>Поток</vt:lpstr>
      <vt:lpstr>Тема Office</vt:lpstr>
      <vt:lpstr>Документ</vt:lpstr>
      <vt:lpstr>Слайд</vt:lpstr>
      <vt:lpstr>Управление образовательным процессом на уроке презентация заместителя директора по УВР  МБОУ «Чернокозовская СОШ»                                 Шамсудиновой Асет Абасовны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Новые компетенции учителя:</vt:lpstr>
      <vt:lpstr>Цели преподавательской деятельности являются производными от целей деятельности ученика. </vt:lpstr>
      <vt:lpstr>Презентация PowerPoint</vt:lpstr>
      <vt:lpstr>Презентация PowerPoint</vt:lpstr>
      <vt:lpstr>Презентация PowerPoint</vt:lpstr>
      <vt:lpstr>Презентация PowerPoint</vt:lpstr>
      <vt:lpstr>Ресурсы реализации требований ФГОС к образовательным результатам в системе «учитель-ученик» </vt:lpstr>
      <vt:lpstr>Презентация PowerPoint</vt:lpstr>
      <vt:lpstr>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Личностные результаты освоения основной образовательной  программы  должны отражать: </vt:lpstr>
      <vt:lpstr>    Метапредметные  результаты освоения основной образовательной  программы  должны отражать: </vt:lpstr>
      <vt:lpstr>Презентация PowerPoint</vt:lpstr>
    </vt:vector>
  </TitlesOfParts>
  <Company>Ya Blondinko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ПЕДАГОГИЧЕСКОГО ОПЫТА</dc:title>
  <dc:creator>Таня</dc:creator>
  <cp:lastModifiedBy>ЧСОШ</cp:lastModifiedBy>
  <cp:revision>137</cp:revision>
  <cp:lastPrinted>2011-01-01T02:15:47Z</cp:lastPrinted>
  <dcterms:created xsi:type="dcterms:W3CDTF">2011-12-24T14:01:30Z</dcterms:created>
  <dcterms:modified xsi:type="dcterms:W3CDTF">2017-09-20T20:48:31Z</dcterms:modified>
</cp:coreProperties>
</file>